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4"/>
  </p:notesMasterIdLst>
  <p:sldIdLst>
    <p:sldId id="256" r:id="rId2"/>
    <p:sldId id="257" r:id="rId3"/>
    <p:sldId id="270" r:id="rId4"/>
    <p:sldId id="273" r:id="rId5"/>
    <p:sldId id="272" r:id="rId6"/>
    <p:sldId id="274" r:id="rId7"/>
    <p:sldId id="275" r:id="rId8"/>
    <p:sldId id="279" r:id="rId9"/>
    <p:sldId id="278" r:id="rId10"/>
    <p:sldId id="280" r:id="rId11"/>
    <p:sldId id="283" r:id="rId12"/>
    <p:sldId id="281"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75" autoAdjust="0"/>
    <p:restoredTop sz="94660"/>
  </p:normalViewPr>
  <p:slideViewPr>
    <p:cSldViewPr snapToGrid="0">
      <p:cViewPr varScale="1">
        <p:scale>
          <a:sx n="86" d="100"/>
          <a:sy n="86" d="100"/>
        </p:scale>
        <p:origin x="4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F8B0C3F-7BD0-429A-B84A-8FBDD89F65A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CFB6C048-5873-475C-9CFF-446B74BC571D}"/>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B4B8F2-4551-45FD-806F-B0551229812D}" type="datetimeFigureOut">
              <a:rPr lang="en-IN" smtClean="0"/>
              <a:t>12-07-2021</a:t>
            </a:fld>
            <a:endParaRPr lang="en-IN"/>
          </a:p>
        </p:txBody>
      </p:sp>
      <p:sp>
        <p:nvSpPr>
          <p:cNvPr id="4" name="Slide Image Placeholder 3">
            <a:extLst>
              <a:ext uri="{FF2B5EF4-FFF2-40B4-BE49-F238E27FC236}">
                <a16:creationId xmlns:a16="http://schemas.microsoft.com/office/drawing/2014/main" id="{BAD08220-3CBD-4AD4-8AE2-D9DA37554307}"/>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a:extLst>
              <a:ext uri="{FF2B5EF4-FFF2-40B4-BE49-F238E27FC236}">
                <a16:creationId xmlns:a16="http://schemas.microsoft.com/office/drawing/2014/main" id="{FFABAED3-7601-4AD0-B464-2371A5B61C2D}"/>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a:extLst>
              <a:ext uri="{FF2B5EF4-FFF2-40B4-BE49-F238E27FC236}">
                <a16:creationId xmlns:a16="http://schemas.microsoft.com/office/drawing/2014/main" id="{6A58A320-A47E-499E-84CE-634B1892C510}"/>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a:extLst>
              <a:ext uri="{FF2B5EF4-FFF2-40B4-BE49-F238E27FC236}">
                <a16:creationId xmlns:a16="http://schemas.microsoft.com/office/drawing/2014/main" id="{F93D14AB-A4CD-4EBF-83A2-87C8EFCE2758}"/>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88D89C-5293-4B39-B8FE-A012497D310C}"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9CF354DA-FCD8-49CD-9395-CD31DD00AE14}" type="datetimeFigureOut">
              <a:rPr lang="en-IN" smtClean="0"/>
              <a:t>12-07-2021</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A9AAE97A-D3BA-4667-9D9B-62AE670501A8}" type="slidenum">
              <a:rPr lang="en-IN" smtClean="0"/>
              <a:t>‹#›</a:t>
            </a:fld>
            <a:endParaRPr lang="en-IN"/>
          </a:p>
        </p:txBody>
      </p:sp>
    </p:spTree>
    <p:extLst>
      <p:ext uri="{BB962C8B-B14F-4D97-AF65-F5344CB8AC3E}">
        <p14:creationId xmlns:p14="http://schemas.microsoft.com/office/powerpoint/2010/main" val="1119829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CF354DA-FCD8-49CD-9395-CD31DD00AE14}" type="datetimeFigureOut">
              <a:rPr lang="en-IN" smtClean="0"/>
              <a:t>12-07-2021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9AAE97A-D3BA-4667-9D9B-62AE670501A8}" type="slidenum">
              <a:rPr lang="en-IN" smtClean="0"/>
              <a:t>‹#›</a:t>
            </a:fld>
            <a:endParaRPr lang="en-IN"/>
          </a:p>
        </p:txBody>
      </p:sp>
    </p:spTree>
    <p:extLst>
      <p:ext uri="{BB962C8B-B14F-4D97-AF65-F5344CB8AC3E}">
        <p14:creationId xmlns:p14="http://schemas.microsoft.com/office/powerpoint/2010/main" val="1295661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CF354DA-FCD8-49CD-9395-CD31DD00AE14}" type="datetimeFigureOut">
              <a:rPr lang="en-IN" smtClean="0"/>
              <a:t>12-07-2021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9AAE97A-D3BA-4667-9D9B-62AE670501A8}" type="slidenum">
              <a:rPr lang="en-IN" smtClean="0"/>
              <a:t>‹#›</a:t>
            </a:fld>
            <a:endParaRPr lang="en-IN"/>
          </a:p>
        </p:txBody>
      </p:sp>
    </p:spTree>
    <p:extLst>
      <p:ext uri="{BB962C8B-B14F-4D97-AF65-F5344CB8AC3E}">
        <p14:creationId xmlns:p14="http://schemas.microsoft.com/office/powerpoint/2010/main" val="1215628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CF354DA-FCD8-49CD-9395-CD31DD00AE14}" type="datetimeFigureOut">
              <a:rPr lang="en-IN" smtClean="0"/>
              <a:t>12-07-2021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9AAE97A-D3BA-4667-9D9B-62AE670501A8}"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3884352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CF354DA-FCD8-49CD-9395-CD31DD00AE14}" type="datetimeFigureOut">
              <a:rPr lang="en-IN" smtClean="0"/>
              <a:t>12-07-2021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9AAE97A-D3BA-4667-9D9B-62AE670501A8}" type="slidenum">
              <a:rPr lang="en-IN" smtClean="0"/>
              <a:t>‹#›</a:t>
            </a:fld>
            <a:endParaRPr lang="en-IN"/>
          </a:p>
        </p:txBody>
      </p:sp>
    </p:spTree>
    <p:extLst>
      <p:ext uri="{BB962C8B-B14F-4D97-AF65-F5344CB8AC3E}">
        <p14:creationId xmlns:p14="http://schemas.microsoft.com/office/powerpoint/2010/main" val="42354576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CF354DA-FCD8-49CD-9395-CD31DD00AE14}" type="datetimeFigureOut">
              <a:rPr lang="en-IN" smtClean="0"/>
              <a:t>12-07-2021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9AAE97A-D3BA-4667-9D9B-62AE670501A8}" type="slidenum">
              <a:rPr lang="en-IN" smtClean="0"/>
              <a:t>‹#›</a:t>
            </a:fld>
            <a:endParaRPr lang="en-IN"/>
          </a:p>
        </p:txBody>
      </p:sp>
    </p:spTree>
    <p:extLst>
      <p:ext uri="{BB962C8B-B14F-4D97-AF65-F5344CB8AC3E}">
        <p14:creationId xmlns:p14="http://schemas.microsoft.com/office/powerpoint/2010/main" val="15655325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CF354DA-FCD8-49CD-9395-CD31DD00AE14}" type="datetimeFigureOut">
              <a:rPr lang="en-IN" smtClean="0"/>
              <a:t>12-07-2021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9AAE97A-D3BA-4667-9D9B-62AE670501A8}" type="slidenum">
              <a:rPr lang="en-IN" smtClean="0"/>
              <a:t>‹#›</a:t>
            </a:fld>
            <a:endParaRPr lang="en-IN"/>
          </a:p>
        </p:txBody>
      </p:sp>
    </p:spTree>
    <p:extLst>
      <p:ext uri="{BB962C8B-B14F-4D97-AF65-F5344CB8AC3E}">
        <p14:creationId xmlns:p14="http://schemas.microsoft.com/office/powerpoint/2010/main" val="26594721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F354DA-FCD8-49CD-9395-CD31DD00AE14}" type="datetimeFigureOut">
              <a:rPr lang="en-IN" smtClean="0"/>
              <a:t>12-07-2021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9AAE97A-D3BA-4667-9D9B-62AE670501A8}" type="slidenum">
              <a:rPr lang="en-IN" smtClean="0"/>
              <a:t>‹#›</a:t>
            </a:fld>
            <a:endParaRPr lang="en-IN"/>
          </a:p>
        </p:txBody>
      </p:sp>
    </p:spTree>
    <p:extLst>
      <p:ext uri="{BB962C8B-B14F-4D97-AF65-F5344CB8AC3E}">
        <p14:creationId xmlns:p14="http://schemas.microsoft.com/office/powerpoint/2010/main" val="4132118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F354DA-FCD8-49CD-9395-CD31DD00AE14}" type="datetimeFigureOut">
              <a:rPr lang="en-IN" smtClean="0"/>
              <a:t>12-07-2021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9AAE97A-D3BA-4667-9D9B-62AE670501A8}" type="slidenum">
              <a:rPr lang="en-IN" smtClean="0"/>
              <a:t>‹#›</a:t>
            </a:fld>
            <a:endParaRPr lang="en-IN"/>
          </a:p>
        </p:txBody>
      </p:sp>
    </p:spTree>
    <p:extLst>
      <p:ext uri="{BB962C8B-B14F-4D97-AF65-F5344CB8AC3E}">
        <p14:creationId xmlns:p14="http://schemas.microsoft.com/office/powerpoint/2010/main" val="734445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F354DA-FCD8-49CD-9395-CD31DD00AE14}" type="datetimeFigureOut">
              <a:rPr lang="en-IN" smtClean="0"/>
              <a:t>12-07-2021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9AAE97A-D3BA-4667-9D9B-62AE670501A8}" type="slidenum">
              <a:rPr lang="en-IN" smtClean="0"/>
              <a:t>‹#›</a:t>
            </a:fld>
            <a:endParaRPr lang="en-IN"/>
          </a:p>
        </p:txBody>
      </p:sp>
    </p:spTree>
    <p:extLst>
      <p:ext uri="{BB962C8B-B14F-4D97-AF65-F5344CB8AC3E}">
        <p14:creationId xmlns:p14="http://schemas.microsoft.com/office/powerpoint/2010/main" val="1567444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F354DA-FCD8-49CD-9395-CD31DD00AE14}" type="datetimeFigureOut">
              <a:rPr lang="en-IN" smtClean="0"/>
              <a:t>12-07-2021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9AAE97A-D3BA-4667-9D9B-62AE670501A8}" type="slidenum">
              <a:rPr lang="en-IN" smtClean="0"/>
              <a:t>‹#›</a:t>
            </a:fld>
            <a:endParaRPr lang="en-IN"/>
          </a:p>
        </p:txBody>
      </p:sp>
    </p:spTree>
    <p:extLst>
      <p:ext uri="{BB962C8B-B14F-4D97-AF65-F5344CB8AC3E}">
        <p14:creationId xmlns:p14="http://schemas.microsoft.com/office/powerpoint/2010/main" val="3268550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CF354DA-FCD8-49CD-9395-CD31DD00AE14}" type="datetimeFigureOut">
              <a:rPr lang="en-IN" smtClean="0"/>
              <a:t>12-07-2021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9AAE97A-D3BA-4667-9D9B-62AE670501A8}" type="slidenum">
              <a:rPr lang="en-IN" smtClean="0"/>
              <a:t>‹#›</a:t>
            </a:fld>
            <a:endParaRPr lang="en-IN"/>
          </a:p>
        </p:txBody>
      </p:sp>
    </p:spTree>
    <p:extLst>
      <p:ext uri="{BB962C8B-B14F-4D97-AF65-F5344CB8AC3E}">
        <p14:creationId xmlns:p14="http://schemas.microsoft.com/office/powerpoint/2010/main" val="1105274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CF354DA-FCD8-49CD-9395-CD31DD00AE14}" type="datetimeFigureOut">
              <a:rPr lang="en-IN" smtClean="0"/>
              <a:t>12-07-2021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9AAE97A-D3BA-4667-9D9B-62AE670501A8}" type="slidenum">
              <a:rPr lang="en-IN" smtClean="0"/>
              <a:t>‹#›</a:t>
            </a:fld>
            <a:endParaRPr lang="en-IN"/>
          </a:p>
        </p:txBody>
      </p:sp>
    </p:spTree>
    <p:extLst>
      <p:ext uri="{BB962C8B-B14F-4D97-AF65-F5344CB8AC3E}">
        <p14:creationId xmlns:p14="http://schemas.microsoft.com/office/powerpoint/2010/main" val="39988228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CF354DA-FCD8-49CD-9395-CD31DD00AE14}" type="datetimeFigureOut">
              <a:rPr lang="en-IN" smtClean="0"/>
              <a:t>12-07-2021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9AAE97A-D3BA-4667-9D9B-62AE670501A8}" type="slidenum">
              <a:rPr lang="en-IN" smtClean="0"/>
              <a:t>‹#›</a:t>
            </a:fld>
            <a:endParaRPr lang="en-IN"/>
          </a:p>
        </p:txBody>
      </p:sp>
    </p:spTree>
    <p:extLst>
      <p:ext uri="{BB962C8B-B14F-4D97-AF65-F5344CB8AC3E}">
        <p14:creationId xmlns:p14="http://schemas.microsoft.com/office/powerpoint/2010/main" val="1853306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F354DA-FCD8-49CD-9395-CD31DD00AE14}" type="datetimeFigureOut">
              <a:rPr lang="en-IN" smtClean="0"/>
              <a:t>12-07-2021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9AAE97A-D3BA-4667-9D9B-62AE670501A8}" type="slidenum">
              <a:rPr lang="en-IN" smtClean="0"/>
              <a:t>‹#›</a:t>
            </a:fld>
            <a:endParaRPr lang="en-IN"/>
          </a:p>
        </p:txBody>
      </p:sp>
    </p:spTree>
    <p:extLst>
      <p:ext uri="{BB962C8B-B14F-4D97-AF65-F5344CB8AC3E}">
        <p14:creationId xmlns:p14="http://schemas.microsoft.com/office/powerpoint/2010/main" val="3941256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CF354DA-FCD8-49CD-9395-CD31DD00AE14}" type="datetimeFigureOut">
              <a:rPr lang="en-IN" smtClean="0"/>
              <a:t>12-07-2021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9AAE97A-D3BA-4667-9D9B-62AE670501A8}" type="slidenum">
              <a:rPr lang="en-IN" smtClean="0"/>
              <a:t>‹#›</a:t>
            </a:fld>
            <a:endParaRPr lang="en-IN"/>
          </a:p>
        </p:txBody>
      </p:sp>
    </p:spTree>
    <p:extLst>
      <p:ext uri="{BB962C8B-B14F-4D97-AF65-F5344CB8AC3E}">
        <p14:creationId xmlns:p14="http://schemas.microsoft.com/office/powerpoint/2010/main" val="3975367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CF354DA-FCD8-49CD-9395-CD31DD00AE14}" type="datetimeFigureOut">
              <a:rPr lang="en-IN" smtClean="0"/>
              <a:t>12-07-2021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9AAE97A-D3BA-4667-9D9B-62AE670501A8}" type="slidenum">
              <a:rPr lang="en-IN" smtClean="0"/>
              <a:t>‹#›</a:t>
            </a:fld>
            <a:endParaRPr lang="en-IN"/>
          </a:p>
        </p:txBody>
      </p:sp>
    </p:spTree>
    <p:extLst>
      <p:ext uri="{BB962C8B-B14F-4D97-AF65-F5344CB8AC3E}">
        <p14:creationId xmlns:p14="http://schemas.microsoft.com/office/powerpoint/2010/main" val="112828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CF354DA-FCD8-49CD-9395-CD31DD00AE14}" type="datetimeFigureOut">
              <a:rPr lang="en-IN" smtClean="0"/>
              <a:t>12-07-2021</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9AAE97A-D3BA-4667-9D9B-62AE670501A8}" type="slidenum">
              <a:rPr lang="en-IN" smtClean="0"/>
              <a:t>‹#›</a:t>
            </a:fld>
            <a:endParaRPr lang="en-IN"/>
          </a:p>
        </p:txBody>
      </p:sp>
    </p:spTree>
    <p:extLst>
      <p:ext uri="{BB962C8B-B14F-4D97-AF65-F5344CB8AC3E}">
        <p14:creationId xmlns:p14="http://schemas.microsoft.com/office/powerpoint/2010/main" val="1855560378"/>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6.gif"/><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intercept.cloud/en/news/what-is-azure-devop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9" name="Rectangle 8">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sp>
        <p:nvSpPr>
          <p:cNvPr id="12"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15"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6"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9"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4"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25"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6"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7"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8"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9"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1"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2"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le 1">
            <a:extLst>
              <a:ext uri="{FF2B5EF4-FFF2-40B4-BE49-F238E27FC236}">
                <a16:creationId xmlns:a16="http://schemas.microsoft.com/office/drawing/2014/main" id="{BC8AD3E1-5A19-4D8F-86B4-45FFCF6627B1}"/>
              </a:ext>
            </a:extLst>
          </p:cNvPr>
          <p:cNvSpPr>
            <a:spLocks noGrp="1"/>
          </p:cNvSpPr>
          <p:nvPr>
            <p:ph type="ctrTitle"/>
          </p:nvPr>
        </p:nvSpPr>
        <p:spPr>
          <a:xfrm>
            <a:off x="2582333" y="2039247"/>
            <a:ext cx="7016486" cy="1344608"/>
          </a:xfrm>
        </p:spPr>
        <p:txBody>
          <a:bodyPr>
            <a:noAutofit/>
          </a:bodyPr>
          <a:lstStyle/>
          <a:p>
            <a:pPr algn="ctr"/>
            <a:r>
              <a:rPr lang="en-US" sz="3600" dirty="0">
                <a:solidFill>
                  <a:srgbClr val="FFFFFF"/>
                </a:solidFill>
              </a:rPr>
              <a:t>Covid-19 clearance web service using Microsoft azure </a:t>
            </a:r>
            <a:endParaRPr lang="en-IN" sz="3600" dirty="0">
              <a:solidFill>
                <a:srgbClr val="FFFFFF"/>
              </a:solidFill>
            </a:endParaRPr>
          </a:p>
        </p:txBody>
      </p:sp>
      <p:sp>
        <p:nvSpPr>
          <p:cNvPr id="3" name="Subtitle 2">
            <a:extLst>
              <a:ext uri="{FF2B5EF4-FFF2-40B4-BE49-F238E27FC236}">
                <a16:creationId xmlns:a16="http://schemas.microsoft.com/office/drawing/2014/main" id="{EB1142F7-0A21-45A1-8138-FBE42614D42B}"/>
              </a:ext>
            </a:extLst>
          </p:cNvPr>
          <p:cNvSpPr>
            <a:spLocks noGrp="1"/>
          </p:cNvSpPr>
          <p:nvPr>
            <p:ph type="subTitle" idx="1"/>
          </p:nvPr>
        </p:nvSpPr>
        <p:spPr>
          <a:xfrm>
            <a:off x="2667000" y="3484811"/>
            <a:ext cx="6857999" cy="684709"/>
          </a:xfrm>
        </p:spPr>
        <p:txBody>
          <a:bodyPr>
            <a:normAutofit/>
          </a:bodyPr>
          <a:lstStyle/>
          <a:p>
            <a:pPr algn="ctr"/>
            <a:r>
              <a:rPr lang="en-IN" sz="3200" dirty="0">
                <a:solidFill>
                  <a:schemeClr val="bg2"/>
                </a:solidFill>
              </a:rPr>
              <a:t>Cloud computing</a:t>
            </a:r>
          </a:p>
          <a:p>
            <a:pPr algn="ctr"/>
            <a:endParaRPr lang="en-IN" sz="3200" dirty="0">
              <a:solidFill>
                <a:schemeClr val="bg2"/>
              </a:solidFill>
            </a:endParaRPr>
          </a:p>
        </p:txBody>
      </p:sp>
      <p:sp>
        <p:nvSpPr>
          <p:cNvPr id="5" name="TextBox 4">
            <a:extLst>
              <a:ext uri="{FF2B5EF4-FFF2-40B4-BE49-F238E27FC236}">
                <a16:creationId xmlns:a16="http://schemas.microsoft.com/office/drawing/2014/main" id="{987B2E95-BC52-4429-A32E-679A39C5FBA5}"/>
              </a:ext>
            </a:extLst>
          </p:cNvPr>
          <p:cNvSpPr txBox="1"/>
          <p:nvPr/>
        </p:nvSpPr>
        <p:spPr>
          <a:xfrm>
            <a:off x="3113070" y="4813389"/>
            <a:ext cx="6082301" cy="1938992"/>
          </a:xfrm>
          <a:prstGeom prst="rect">
            <a:avLst/>
          </a:prstGeom>
          <a:noFill/>
        </p:spPr>
        <p:txBody>
          <a:bodyPr wrap="square" rtlCol="0">
            <a:spAutoFit/>
          </a:bodyPr>
          <a:lstStyle/>
          <a:p>
            <a:pPr algn="ctr"/>
            <a:r>
              <a:rPr lang="en-US" sz="2400" dirty="0"/>
              <a:t>Group 20</a:t>
            </a:r>
          </a:p>
          <a:p>
            <a:r>
              <a:rPr lang="en-US" sz="2400" dirty="0" err="1"/>
              <a:t>Darshankumar</a:t>
            </a:r>
            <a:r>
              <a:rPr lang="en-US" sz="2400" dirty="0"/>
              <a:t> Bapodariya 	1340125</a:t>
            </a:r>
          </a:p>
          <a:p>
            <a:r>
              <a:rPr lang="en-US" sz="2400" dirty="0" err="1"/>
              <a:t>Mehjabeen</a:t>
            </a:r>
            <a:r>
              <a:rPr lang="en-US" sz="2400" dirty="0"/>
              <a:t> 					1377473</a:t>
            </a:r>
          </a:p>
          <a:p>
            <a:r>
              <a:rPr lang="en-US" sz="2400" dirty="0"/>
              <a:t>Priyank </a:t>
            </a:r>
            <a:r>
              <a:rPr lang="en-US" sz="2400" dirty="0" err="1"/>
              <a:t>Dudhat</a:t>
            </a:r>
            <a:r>
              <a:rPr lang="en-US" sz="2400" dirty="0"/>
              <a:t>				1340222</a:t>
            </a:r>
          </a:p>
          <a:p>
            <a:r>
              <a:rPr lang="en-US" sz="2400" dirty="0"/>
              <a:t>Rahul </a:t>
            </a:r>
            <a:r>
              <a:rPr lang="en-US" sz="2400" dirty="0" err="1"/>
              <a:t>Kidecha</a:t>
            </a:r>
            <a:r>
              <a:rPr lang="en-US" sz="2400" dirty="0"/>
              <a:t> 					1340109</a:t>
            </a:r>
            <a:endParaRPr lang="en-IN" sz="2400" dirty="0"/>
          </a:p>
        </p:txBody>
      </p:sp>
      <p:pic>
        <p:nvPicPr>
          <p:cNvPr id="62" name="Picture 61" descr="Text&#10;&#10;Description automatically generated">
            <a:extLst>
              <a:ext uri="{FF2B5EF4-FFF2-40B4-BE49-F238E27FC236}">
                <a16:creationId xmlns:a16="http://schemas.microsoft.com/office/drawing/2014/main" id="{300EBE01-2B50-4732-A117-B37B3C4391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5962" y="264976"/>
            <a:ext cx="2183303" cy="915061"/>
          </a:xfrm>
          <a:prstGeom prst="rect">
            <a:avLst/>
          </a:prstGeom>
        </p:spPr>
      </p:pic>
      <p:sp>
        <p:nvSpPr>
          <p:cNvPr id="63" name="TextBox 62">
            <a:extLst>
              <a:ext uri="{FF2B5EF4-FFF2-40B4-BE49-F238E27FC236}">
                <a16:creationId xmlns:a16="http://schemas.microsoft.com/office/drawing/2014/main" id="{4E54C3D7-440E-431D-AC1F-B39F79CF0E9C}"/>
              </a:ext>
            </a:extLst>
          </p:cNvPr>
          <p:cNvSpPr txBox="1"/>
          <p:nvPr/>
        </p:nvSpPr>
        <p:spPr>
          <a:xfrm>
            <a:off x="2754393" y="4187276"/>
            <a:ext cx="6675473" cy="400110"/>
          </a:xfrm>
          <a:prstGeom prst="rect">
            <a:avLst/>
          </a:prstGeom>
          <a:noFill/>
        </p:spPr>
        <p:txBody>
          <a:bodyPr wrap="square" rtlCol="0">
            <a:spAutoFit/>
          </a:bodyPr>
          <a:lstStyle/>
          <a:p>
            <a:pPr algn="ctr"/>
            <a:r>
              <a:rPr lang="en-US" sz="2000" dirty="0">
                <a:solidFill>
                  <a:schemeClr val="bg1"/>
                </a:solidFill>
              </a:rPr>
              <a:t>Under the guidance of Prof. </a:t>
            </a:r>
            <a:r>
              <a:rPr lang="en-US" sz="2000" dirty="0" err="1">
                <a:solidFill>
                  <a:schemeClr val="bg1"/>
                </a:solidFill>
              </a:rPr>
              <a:t>Eicke</a:t>
            </a:r>
            <a:r>
              <a:rPr lang="en-US" sz="2000" dirty="0">
                <a:solidFill>
                  <a:schemeClr val="bg1"/>
                </a:solidFill>
              </a:rPr>
              <a:t> </a:t>
            </a:r>
            <a:r>
              <a:rPr lang="en-US" sz="2000" dirty="0" err="1">
                <a:solidFill>
                  <a:schemeClr val="bg1"/>
                </a:solidFill>
              </a:rPr>
              <a:t>Godehardt</a:t>
            </a:r>
            <a:endParaRPr lang="en-IN" sz="2000" dirty="0">
              <a:solidFill>
                <a:schemeClr val="bg1"/>
              </a:solidFill>
            </a:endParaRPr>
          </a:p>
        </p:txBody>
      </p:sp>
    </p:spTree>
    <p:extLst>
      <p:ext uri="{BB962C8B-B14F-4D97-AF65-F5344CB8AC3E}">
        <p14:creationId xmlns:p14="http://schemas.microsoft.com/office/powerpoint/2010/main" val="3540469546"/>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59"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1"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62"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pic>
        <p:nvPicPr>
          <p:cNvPr id="53" name="Content Placeholder 52" descr="Shape, icon&#10;&#10;Description automatically generated">
            <a:extLst>
              <a:ext uri="{FF2B5EF4-FFF2-40B4-BE49-F238E27FC236}">
                <a16:creationId xmlns:a16="http://schemas.microsoft.com/office/drawing/2014/main" id="{27EA9E5E-394D-4ED3-9B85-909438DF358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56109" y="5871926"/>
            <a:ext cx="1869166" cy="981312"/>
          </a:xfrm>
        </p:spPr>
      </p:pic>
      <p:pic>
        <p:nvPicPr>
          <p:cNvPr id="64" name="Picture 63" descr="Text&#10;&#10;Description automatically generated">
            <a:extLst>
              <a:ext uri="{FF2B5EF4-FFF2-40B4-BE49-F238E27FC236}">
                <a16:creationId xmlns:a16="http://schemas.microsoft.com/office/drawing/2014/main" id="{FBEEEEF6-B933-4EB1-B95B-84AA0FFDC1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55273" y="91830"/>
            <a:ext cx="2374777" cy="981312"/>
          </a:xfrm>
          <a:prstGeom prst="rect">
            <a:avLst/>
          </a:prstGeom>
        </p:spPr>
      </p:pic>
      <p:sp>
        <p:nvSpPr>
          <p:cNvPr id="2" name="Title 1">
            <a:extLst>
              <a:ext uri="{FF2B5EF4-FFF2-40B4-BE49-F238E27FC236}">
                <a16:creationId xmlns:a16="http://schemas.microsoft.com/office/drawing/2014/main" id="{228EBF3B-6BA4-4C3E-B72F-7641CD36BEF8}"/>
              </a:ext>
            </a:extLst>
          </p:cNvPr>
          <p:cNvSpPr>
            <a:spLocks noGrp="1"/>
          </p:cNvSpPr>
          <p:nvPr>
            <p:ph type="title"/>
          </p:nvPr>
        </p:nvSpPr>
        <p:spPr>
          <a:xfrm>
            <a:off x="963295" y="239007"/>
            <a:ext cx="9906000" cy="1117073"/>
          </a:xfrm>
        </p:spPr>
        <p:txBody>
          <a:bodyPr>
            <a:normAutofit/>
          </a:bodyPr>
          <a:lstStyle/>
          <a:p>
            <a:pPr algn="ctr"/>
            <a:r>
              <a:rPr lang="en-US" sz="4000" b="1" dirty="0">
                <a:solidFill>
                  <a:schemeClr val="tx2">
                    <a:lumMod val="75000"/>
                  </a:schemeClr>
                </a:solidFill>
              </a:rPr>
              <a:t>Covid-19 clearance web app </a:t>
            </a:r>
            <a:endParaRPr lang="en-IN" sz="4000" b="1" dirty="0">
              <a:solidFill>
                <a:schemeClr val="tx2">
                  <a:lumMod val="75000"/>
                </a:schemeClr>
              </a:solidFill>
            </a:endParaRPr>
          </a:p>
        </p:txBody>
      </p:sp>
      <p:sp>
        <p:nvSpPr>
          <p:cNvPr id="54" name="TextBox 53">
            <a:extLst>
              <a:ext uri="{FF2B5EF4-FFF2-40B4-BE49-F238E27FC236}">
                <a16:creationId xmlns:a16="http://schemas.microsoft.com/office/drawing/2014/main" id="{503A2445-A881-434E-AE01-5C1EF1817567}"/>
              </a:ext>
            </a:extLst>
          </p:cNvPr>
          <p:cNvSpPr txBox="1"/>
          <p:nvPr/>
        </p:nvSpPr>
        <p:spPr>
          <a:xfrm>
            <a:off x="1549717" y="1382713"/>
            <a:ext cx="9441564" cy="3785652"/>
          </a:xfrm>
          <a:prstGeom prst="rect">
            <a:avLst/>
          </a:prstGeom>
          <a:noFill/>
        </p:spPr>
        <p:txBody>
          <a:bodyPr wrap="square" rtlCol="0">
            <a:spAutoFit/>
          </a:bodyPr>
          <a:lstStyle/>
          <a:p>
            <a:pPr marL="342900" indent="-342900" algn="just">
              <a:buFont typeface="Arial" panose="020B0604020202020204" pitchFamily="34" charset="0"/>
              <a:buChar char="•"/>
            </a:pPr>
            <a:r>
              <a:rPr lang="en-IN" sz="2400" dirty="0">
                <a:solidFill>
                  <a:schemeClr val="tx2">
                    <a:lumMod val="75000"/>
                  </a:schemeClr>
                </a:solidFill>
              </a:rPr>
              <a:t>This web service aims to solve current covid-19 clearance problem at shopping centres, barber’s shop, airport etc. </a:t>
            </a:r>
          </a:p>
          <a:p>
            <a:pPr algn="just"/>
            <a:endParaRPr lang="en-IN" sz="2400" dirty="0">
              <a:solidFill>
                <a:schemeClr val="tx2">
                  <a:lumMod val="75000"/>
                </a:schemeClr>
              </a:solidFill>
            </a:endParaRPr>
          </a:p>
          <a:p>
            <a:pPr marL="342900" indent="-342900" algn="just">
              <a:buFont typeface="Arial" panose="020B0604020202020204" pitchFamily="34" charset="0"/>
              <a:buChar char="•"/>
            </a:pPr>
            <a:r>
              <a:rPr lang="en-IN" sz="2400" dirty="0">
                <a:solidFill>
                  <a:schemeClr val="tx2">
                    <a:lumMod val="75000"/>
                  </a:schemeClr>
                </a:solidFill>
              </a:rPr>
              <a:t>They all need covid-19 negative report of the person to enter in shop. So, for that we all need to keep covid report with us to get entry. </a:t>
            </a:r>
          </a:p>
          <a:p>
            <a:pPr marL="342900" indent="-342900" algn="just">
              <a:buFont typeface="Arial" panose="020B0604020202020204" pitchFamily="34" charset="0"/>
              <a:buChar char="•"/>
            </a:pPr>
            <a:endParaRPr lang="en-IN" sz="2400" dirty="0">
              <a:solidFill>
                <a:schemeClr val="tx2">
                  <a:lumMod val="75000"/>
                </a:schemeClr>
              </a:solidFill>
            </a:endParaRPr>
          </a:p>
          <a:p>
            <a:pPr marL="342900" indent="-342900" algn="just">
              <a:buFont typeface="Arial" panose="020B0604020202020204" pitchFamily="34" charset="0"/>
              <a:buChar char="•"/>
            </a:pPr>
            <a:r>
              <a:rPr lang="en-IN" sz="2400" dirty="0">
                <a:solidFill>
                  <a:schemeClr val="tx2">
                    <a:lumMod val="75000"/>
                  </a:schemeClr>
                </a:solidFill>
              </a:rPr>
              <a:t>For that we have built a web service where only authorized laboratories can upload Covid result of victim to the server so, shoppers can directly check the covid-19 report by our web service. Also, we have deployed our web service on cloud platform.</a:t>
            </a:r>
          </a:p>
        </p:txBody>
      </p:sp>
    </p:spTree>
    <p:extLst>
      <p:ext uri="{BB962C8B-B14F-4D97-AF65-F5344CB8AC3E}">
        <p14:creationId xmlns:p14="http://schemas.microsoft.com/office/powerpoint/2010/main" val="2624148767"/>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59"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62"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pic>
        <p:nvPicPr>
          <p:cNvPr id="53" name="Content Placeholder 52" descr="Shape, icon&#10;&#10;Description automatically generated">
            <a:extLst>
              <a:ext uri="{FF2B5EF4-FFF2-40B4-BE49-F238E27FC236}">
                <a16:creationId xmlns:a16="http://schemas.microsoft.com/office/drawing/2014/main" id="{27EA9E5E-394D-4ED3-9B85-909438DF358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56109" y="5871926"/>
            <a:ext cx="1869166" cy="981312"/>
          </a:xfrm>
        </p:spPr>
      </p:pic>
      <p:sp>
        <p:nvSpPr>
          <p:cNvPr id="65" name="TextBox 64">
            <a:extLst>
              <a:ext uri="{FF2B5EF4-FFF2-40B4-BE49-F238E27FC236}">
                <a16:creationId xmlns:a16="http://schemas.microsoft.com/office/drawing/2014/main" id="{7AABB49B-4290-4AF5-9392-3365624C2FE0}"/>
              </a:ext>
            </a:extLst>
          </p:cNvPr>
          <p:cNvSpPr txBox="1"/>
          <p:nvPr/>
        </p:nvSpPr>
        <p:spPr>
          <a:xfrm>
            <a:off x="1549717" y="1382713"/>
            <a:ext cx="9441564" cy="2308324"/>
          </a:xfrm>
          <a:prstGeom prst="rect">
            <a:avLst/>
          </a:prstGeom>
          <a:noFill/>
        </p:spPr>
        <p:txBody>
          <a:bodyPr wrap="square" rtlCol="0">
            <a:spAutoFit/>
          </a:bodyPr>
          <a:lstStyle/>
          <a:p>
            <a:pPr algn="just"/>
            <a:r>
              <a:rPr lang="en-US" sz="2400" b="0" i="0" dirty="0">
                <a:solidFill>
                  <a:schemeClr val="tx2">
                    <a:lumMod val="75000"/>
                  </a:schemeClr>
                </a:solidFill>
                <a:effectLst/>
                <a:latin typeface="Arial" panose="020B0604020202020204" pitchFamily="34" charset="0"/>
              </a:rPr>
              <a:t>We worked on Azure DevOps services, features followed by a comprehensive set of instructions for deploying apps across various cloud services and settings as part of this project. </a:t>
            </a:r>
          </a:p>
          <a:p>
            <a:pPr algn="just"/>
            <a:endParaRPr lang="en-US" sz="2400" dirty="0">
              <a:solidFill>
                <a:schemeClr val="tx2">
                  <a:lumMod val="75000"/>
                </a:schemeClr>
              </a:solidFill>
              <a:latin typeface="Arial" panose="020B0604020202020204" pitchFamily="34" charset="0"/>
            </a:endParaRPr>
          </a:p>
          <a:p>
            <a:pPr algn="just"/>
            <a:r>
              <a:rPr lang="en-US" sz="2400" b="0" i="0" dirty="0">
                <a:solidFill>
                  <a:schemeClr val="tx2">
                    <a:lumMod val="75000"/>
                  </a:schemeClr>
                </a:solidFill>
                <a:effectLst/>
                <a:latin typeface="Arial" panose="020B0604020202020204" pitchFamily="34" charset="0"/>
              </a:rPr>
              <a:t>Our primary goal is to use this IaaS platform to deploy apps in a variety of settings. </a:t>
            </a:r>
            <a:endParaRPr lang="en-IN" sz="2400" dirty="0">
              <a:solidFill>
                <a:schemeClr val="tx2">
                  <a:lumMod val="75000"/>
                </a:schemeClr>
              </a:solidFill>
            </a:endParaRPr>
          </a:p>
        </p:txBody>
      </p:sp>
      <p:pic>
        <p:nvPicPr>
          <p:cNvPr id="64" name="Picture 63" descr="Text&#10;&#10;Description automatically generated">
            <a:extLst>
              <a:ext uri="{FF2B5EF4-FFF2-40B4-BE49-F238E27FC236}">
                <a16:creationId xmlns:a16="http://schemas.microsoft.com/office/drawing/2014/main" id="{FBEEEEF6-B933-4EB1-B95B-84AA0FFDC1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55273" y="118463"/>
            <a:ext cx="2374777" cy="981312"/>
          </a:xfrm>
          <a:prstGeom prst="rect">
            <a:avLst/>
          </a:prstGeom>
        </p:spPr>
      </p:pic>
      <p:sp>
        <p:nvSpPr>
          <p:cNvPr id="2" name="Title 1">
            <a:extLst>
              <a:ext uri="{FF2B5EF4-FFF2-40B4-BE49-F238E27FC236}">
                <a16:creationId xmlns:a16="http://schemas.microsoft.com/office/drawing/2014/main" id="{228EBF3B-6BA4-4C3E-B72F-7641CD36BEF8}"/>
              </a:ext>
            </a:extLst>
          </p:cNvPr>
          <p:cNvSpPr>
            <a:spLocks noGrp="1"/>
          </p:cNvSpPr>
          <p:nvPr>
            <p:ph type="title"/>
          </p:nvPr>
        </p:nvSpPr>
        <p:spPr>
          <a:xfrm>
            <a:off x="963295" y="239007"/>
            <a:ext cx="9906000" cy="1117073"/>
          </a:xfrm>
        </p:spPr>
        <p:txBody>
          <a:bodyPr>
            <a:normAutofit/>
          </a:bodyPr>
          <a:lstStyle/>
          <a:p>
            <a:pPr algn="ctr"/>
            <a:r>
              <a:rPr lang="en-US" sz="4000" b="1" dirty="0">
                <a:solidFill>
                  <a:schemeClr val="tx2">
                    <a:lumMod val="75000"/>
                  </a:schemeClr>
                </a:solidFill>
              </a:rPr>
              <a:t>conclusion</a:t>
            </a:r>
            <a:endParaRPr lang="en-IN" sz="4000" b="1" dirty="0">
              <a:solidFill>
                <a:schemeClr val="tx2">
                  <a:lumMod val="75000"/>
                </a:schemeClr>
              </a:solidFill>
            </a:endParaRPr>
          </a:p>
        </p:txBody>
      </p:sp>
      <p:sp>
        <p:nvSpPr>
          <p:cNvPr id="52" name="TextBox 51">
            <a:extLst>
              <a:ext uri="{FF2B5EF4-FFF2-40B4-BE49-F238E27FC236}">
                <a16:creationId xmlns:a16="http://schemas.microsoft.com/office/drawing/2014/main" id="{2A4F5D0B-3416-447A-9694-591A451921E8}"/>
              </a:ext>
            </a:extLst>
          </p:cNvPr>
          <p:cNvSpPr txBox="1"/>
          <p:nvPr/>
        </p:nvSpPr>
        <p:spPr>
          <a:xfrm>
            <a:off x="1503806" y="4209833"/>
            <a:ext cx="9441564" cy="2000548"/>
          </a:xfrm>
          <a:prstGeom prst="rect">
            <a:avLst/>
          </a:prstGeom>
          <a:noFill/>
        </p:spPr>
        <p:txBody>
          <a:bodyPr wrap="square" rtlCol="0">
            <a:spAutoFit/>
          </a:bodyPr>
          <a:lstStyle/>
          <a:p>
            <a:pPr marL="457200" indent="-457200" algn="just">
              <a:buFont typeface="Arial" panose="020B0604020202020204" pitchFamily="34" charset="0"/>
              <a:buChar char="•"/>
            </a:pPr>
            <a:r>
              <a:rPr lang="en-US" sz="2800" b="1" i="0" dirty="0">
                <a:solidFill>
                  <a:schemeClr val="tx2">
                    <a:lumMod val="75000"/>
                  </a:schemeClr>
                </a:solidFill>
                <a:effectLst/>
                <a:latin typeface="Arial" panose="020B0604020202020204" pitchFamily="34" charset="0"/>
              </a:rPr>
              <a:t>Future work</a:t>
            </a:r>
          </a:p>
          <a:p>
            <a:pPr algn="just"/>
            <a:endParaRPr lang="en-US" sz="2400" dirty="0">
              <a:solidFill>
                <a:schemeClr val="tx2">
                  <a:lumMod val="75000"/>
                </a:schemeClr>
              </a:solidFill>
              <a:latin typeface="Arial" panose="020B0604020202020204" pitchFamily="34" charset="0"/>
            </a:endParaRPr>
          </a:p>
          <a:p>
            <a:pPr algn="just"/>
            <a:r>
              <a:rPr lang="en-US" sz="2400" b="0" i="0" dirty="0">
                <a:solidFill>
                  <a:schemeClr val="tx2">
                    <a:lumMod val="75000"/>
                  </a:schemeClr>
                </a:solidFill>
                <a:effectLst/>
                <a:latin typeface="Arial" panose="020B0604020202020204" pitchFamily="34" charset="0"/>
              </a:rPr>
              <a:t>we will work on adding one more feature, adding the database of vaccinated people, in this application. This feature will help us to check either the person is already vaccinated or not.</a:t>
            </a:r>
            <a:endParaRPr lang="en-IN" sz="2400" dirty="0">
              <a:solidFill>
                <a:schemeClr val="tx2">
                  <a:lumMod val="75000"/>
                </a:schemeClr>
              </a:solidFill>
            </a:endParaRPr>
          </a:p>
        </p:txBody>
      </p:sp>
    </p:spTree>
    <p:extLst>
      <p:ext uri="{BB962C8B-B14F-4D97-AF65-F5344CB8AC3E}">
        <p14:creationId xmlns:p14="http://schemas.microsoft.com/office/powerpoint/2010/main" val="1321117412"/>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59"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62"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pic>
        <p:nvPicPr>
          <p:cNvPr id="53" name="Content Placeholder 52" descr="Shape, icon&#10;&#10;Description automatically generated">
            <a:extLst>
              <a:ext uri="{FF2B5EF4-FFF2-40B4-BE49-F238E27FC236}">
                <a16:creationId xmlns:a16="http://schemas.microsoft.com/office/drawing/2014/main" id="{27EA9E5E-394D-4ED3-9B85-909438DF358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56109" y="5871926"/>
            <a:ext cx="1869166" cy="981312"/>
          </a:xfrm>
        </p:spPr>
      </p:pic>
      <p:pic>
        <p:nvPicPr>
          <p:cNvPr id="64" name="Picture 63" descr="Text&#10;&#10;Description automatically generated">
            <a:extLst>
              <a:ext uri="{FF2B5EF4-FFF2-40B4-BE49-F238E27FC236}">
                <a16:creationId xmlns:a16="http://schemas.microsoft.com/office/drawing/2014/main" id="{FBEEEEF6-B933-4EB1-B95B-84AA0FFDC1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55273" y="91830"/>
            <a:ext cx="2374777" cy="981312"/>
          </a:xfrm>
          <a:prstGeom prst="rect">
            <a:avLst/>
          </a:prstGeom>
        </p:spPr>
      </p:pic>
      <p:sp>
        <p:nvSpPr>
          <p:cNvPr id="2" name="Title 1">
            <a:extLst>
              <a:ext uri="{FF2B5EF4-FFF2-40B4-BE49-F238E27FC236}">
                <a16:creationId xmlns:a16="http://schemas.microsoft.com/office/drawing/2014/main" id="{228EBF3B-6BA4-4C3E-B72F-7641CD36BEF8}"/>
              </a:ext>
            </a:extLst>
          </p:cNvPr>
          <p:cNvSpPr>
            <a:spLocks noGrp="1"/>
          </p:cNvSpPr>
          <p:nvPr>
            <p:ph type="title"/>
          </p:nvPr>
        </p:nvSpPr>
        <p:spPr>
          <a:xfrm>
            <a:off x="3076574" y="2551640"/>
            <a:ext cx="5464175" cy="1117073"/>
          </a:xfrm>
        </p:spPr>
        <p:txBody>
          <a:bodyPr>
            <a:normAutofit/>
          </a:bodyPr>
          <a:lstStyle/>
          <a:p>
            <a:pPr algn="ctr"/>
            <a:r>
              <a:rPr lang="en-US" sz="6000" b="1" dirty="0">
                <a:solidFill>
                  <a:schemeClr val="tx2">
                    <a:lumMod val="75000"/>
                  </a:schemeClr>
                </a:solidFill>
              </a:rPr>
              <a:t>Thank you</a:t>
            </a:r>
            <a:endParaRPr lang="en-IN" sz="6000" b="1" dirty="0">
              <a:solidFill>
                <a:schemeClr val="tx2">
                  <a:lumMod val="75000"/>
                </a:schemeClr>
              </a:solidFill>
            </a:endParaRPr>
          </a:p>
        </p:txBody>
      </p:sp>
    </p:spTree>
    <p:extLst>
      <p:ext uri="{BB962C8B-B14F-4D97-AF65-F5344CB8AC3E}">
        <p14:creationId xmlns:p14="http://schemas.microsoft.com/office/powerpoint/2010/main" val="3099558884"/>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59"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228EBF3B-6BA4-4C3E-B72F-7641CD36BEF8}"/>
              </a:ext>
            </a:extLst>
          </p:cNvPr>
          <p:cNvSpPr>
            <a:spLocks noGrp="1"/>
          </p:cNvSpPr>
          <p:nvPr>
            <p:ph type="title"/>
          </p:nvPr>
        </p:nvSpPr>
        <p:spPr>
          <a:xfrm>
            <a:off x="963295" y="265640"/>
            <a:ext cx="9906000" cy="1117073"/>
          </a:xfrm>
        </p:spPr>
        <p:txBody>
          <a:bodyPr>
            <a:normAutofit/>
          </a:bodyPr>
          <a:lstStyle/>
          <a:p>
            <a:pPr algn="ctr"/>
            <a:r>
              <a:rPr lang="en-US" sz="4000" b="1" dirty="0">
                <a:solidFill>
                  <a:schemeClr val="tx2">
                    <a:lumMod val="75000"/>
                  </a:schemeClr>
                </a:solidFill>
              </a:rPr>
              <a:t>content</a:t>
            </a:r>
            <a:endParaRPr lang="en-IN" sz="4000" b="1" dirty="0">
              <a:solidFill>
                <a:schemeClr val="tx2">
                  <a:lumMod val="75000"/>
                </a:schemeClr>
              </a:solidFill>
            </a:endParaRPr>
          </a:p>
        </p:txBody>
      </p:sp>
      <p:grpSp>
        <p:nvGrpSpPr>
          <p:cNvPr id="62"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pic>
        <p:nvPicPr>
          <p:cNvPr id="53" name="Content Placeholder 52" descr="Shape, icon&#10;&#10;Description automatically generated">
            <a:extLst>
              <a:ext uri="{FF2B5EF4-FFF2-40B4-BE49-F238E27FC236}">
                <a16:creationId xmlns:a16="http://schemas.microsoft.com/office/drawing/2014/main" id="{27EA9E5E-394D-4ED3-9B85-909438DF358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56109" y="5871926"/>
            <a:ext cx="1869166" cy="981312"/>
          </a:xfrm>
        </p:spPr>
      </p:pic>
      <p:pic>
        <p:nvPicPr>
          <p:cNvPr id="64" name="Picture 63" descr="Text&#10;&#10;Description automatically generated">
            <a:extLst>
              <a:ext uri="{FF2B5EF4-FFF2-40B4-BE49-F238E27FC236}">
                <a16:creationId xmlns:a16="http://schemas.microsoft.com/office/drawing/2014/main" id="{FBEEEEF6-B933-4EB1-B95B-84AA0FFDC1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55273" y="145096"/>
            <a:ext cx="2374777" cy="981312"/>
          </a:xfrm>
          <a:prstGeom prst="rect">
            <a:avLst/>
          </a:prstGeom>
        </p:spPr>
      </p:pic>
      <p:sp>
        <p:nvSpPr>
          <p:cNvPr id="65" name="TextBox 64">
            <a:extLst>
              <a:ext uri="{FF2B5EF4-FFF2-40B4-BE49-F238E27FC236}">
                <a16:creationId xmlns:a16="http://schemas.microsoft.com/office/drawing/2014/main" id="{7AABB49B-4290-4AF5-9392-3365624C2FE0}"/>
              </a:ext>
            </a:extLst>
          </p:cNvPr>
          <p:cNvSpPr txBox="1"/>
          <p:nvPr/>
        </p:nvSpPr>
        <p:spPr>
          <a:xfrm>
            <a:off x="1586798" y="1592318"/>
            <a:ext cx="9441564" cy="4478149"/>
          </a:xfrm>
          <a:prstGeom prst="rect">
            <a:avLst/>
          </a:prstGeom>
          <a:noFill/>
        </p:spPr>
        <p:txBody>
          <a:bodyPr wrap="square" rtlCol="0">
            <a:spAutoFit/>
          </a:bodyPr>
          <a:lstStyle/>
          <a:p>
            <a:pPr marL="285750" indent="-285750">
              <a:spcBef>
                <a:spcPts val="600"/>
              </a:spcBef>
              <a:buFont typeface="Wingdings" panose="05000000000000000000" pitchFamily="2" charset="2"/>
              <a:buChar char="§"/>
            </a:pPr>
            <a:r>
              <a:rPr lang="en-US" sz="2400" dirty="0">
                <a:solidFill>
                  <a:schemeClr val="tx2">
                    <a:lumMod val="75000"/>
                  </a:schemeClr>
                </a:solidFill>
              </a:rPr>
              <a:t>Introduction </a:t>
            </a:r>
          </a:p>
          <a:p>
            <a:pPr marL="285750" indent="-285750">
              <a:spcBef>
                <a:spcPts val="600"/>
              </a:spcBef>
              <a:buFont typeface="Wingdings" panose="05000000000000000000" pitchFamily="2" charset="2"/>
              <a:buChar char="§"/>
            </a:pPr>
            <a:r>
              <a:rPr lang="en-US" sz="2400" dirty="0">
                <a:solidFill>
                  <a:schemeClr val="tx2">
                    <a:lumMod val="75000"/>
                  </a:schemeClr>
                </a:solidFill>
              </a:rPr>
              <a:t>Overview of Azure Cloud and Applications</a:t>
            </a:r>
          </a:p>
          <a:p>
            <a:pPr marL="285750" indent="-285750">
              <a:spcBef>
                <a:spcPts val="600"/>
              </a:spcBef>
              <a:buFont typeface="Wingdings" panose="05000000000000000000" pitchFamily="2" charset="2"/>
              <a:buChar char="§"/>
            </a:pPr>
            <a:r>
              <a:rPr lang="en-US" sz="2400" dirty="0">
                <a:solidFill>
                  <a:schemeClr val="tx2">
                    <a:lumMod val="75000"/>
                  </a:schemeClr>
                </a:solidFill>
              </a:rPr>
              <a:t>Azure Cloud Architecture</a:t>
            </a:r>
          </a:p>
          <a:p>
            <a:pPr marL="285750" indent="-285750">
              <a:spcBef>
                <a:spcPts val="600"/>
              </a:spcBef>
              <a:buFont typeface="Wingdings" panose="05000000000000000000" pitchFamily="2" charset="2"/>
              <a:buChar char="§"/>
            </a:pPr>
            <a:r>
              <a:rPr lang="en-US" sz="2400" dirty="0">
                <a:solidFill>
                  <a:schemeClr val="tx2">
                    <a:lumMod val="75000"/>
                  </a:schemeClr>
                </a:solidFill>
              </a:rPr>
              <a:t>What Is DevOps</a:t>
            </a:r>
          </a:p>
          <a:p>
            <a:pPr marL="285750" indent="-285750">
              <a:spcBef>
                <a:spcPts val="600"/>
              </a:spcBef>
              <a:buFont typeface="Wingdings" panose="05000000000000000000" pitchFamily="2" charset="2"/>
              <a:buChar char="§"/>
            </a:pPr>
            <a:r>
              <a:rPr lang="en-US" sz="2400" dirty="0">
                <a:solidFill>
                  <a:schemeClr val="tx2">
                    <a:lumMod val="75000"/>
                  </a:schemeClr>
                </a:solidFill>
              </a:rPr>
              <a:t>DevOps lifecycle</a:t>
            </a:r>
          </a:p>
          <a:p>
            <a:pPr marL="285750" indent="-285750">
              <a:spcBef>
                <a:spcPts val="600"/>
              </a:spcBef>
              <a:buFont typeface="Wingdings" panose="05000000000000000000" pitchFamily="2" charset="2"/>
              <a:buChar char="§"/>
            </a:pPr>
            <a:r>
              <a:rPr lang="en-US" sz="2400" dirty="0">
                <a:solidFill>
                  <a:schemeClr val="tx2">
                    <a:lumMod val="75000"/>
                  </a:schemeClr>
                </a:solidFill>
              </a:rPr>
              <a:t>CI, CD</a:t>
            </a:r>
          </a:p>
          <a:p>
            <a:pPr marL="285750" indent="-285750">
              <a:spcBef>
                <a:spcPts val="600"/>
              </a:spcBef>
              <a:buFont typeface="Wingdings" panose="05000000000000000000" pitchFamily="2" charset="2"/>
              <a:buChar char="§"/>
            </a:pPr>
            <a:r>
              <a:rPr lang="en-US" sz="2400" dirty="0">
                <a:solidFill>
                  <a:schemeClr val="tx2">
                    <a:lumMod val="75000"/>
                  </a:schemeClr>
                </a:solidFill>
              </a:rPr>
              <a:t>System Architecture</a:t>
            </a:r>
          </a:p>
          <a:p>
            <a:pPr marL="285750" indent="-285750">
              <a:spcBef>
                <a:spcPts val="600"/>
              </a:spcBef>
              <a:buFont typeface="Wingdings" panose="05000000000000000000" pitchFamily="2" charset="2"/>
              <a:buChar char="§"/>
            </a:pPr>
            <a:r>
              <a:rPr lang="en-US" sz="2400" dirty="0">
                <a:solidFill>
                  <a:schemeClr val="tx2">
                    <a:lumMod val="75000"/>
                  </a:schemeClr>
                </a:solidFill>
              </a:rPr>
              <a:t>Our web service</a:t>
            </a:r>
          </a:p>
          <a:p>
            <a:pPr marL="285750" indent="-285750">
              <a:spcBef>
                <a:spcPts val="600"/>
              </a:spcBef>
              <a:buFont typeface="Wingdings" panose="05000000000000000000" pitchFamily="2" charset="2"/>
              <a:buChar char="§"/>
            </a:pPr>
            <a:r>
              <a:rPr lang="en-US" sz="2400" dirty="0">
                <a:solidFill>
                  <a:schemeClr val="tx2">
                    <a:lumMod val="75000"/>
                  </a:schemeClr>
                </a:solidFill>
              </a:rPr>
              <a:t>Conclusion</a:t>
            </a:r>
          </a:p>
          <a:p>
            <a:pPr marL="285750" indent="-285750">
              <a:spcBef>
                <a:spcPts val="600"/>
              </a:spcBef>
              <a:buFont typeface="Wingdings" panose="05000000000000000000" pitchFamily="2" charset="2"/>
              <a:buChar char="§"/>
            </a:pPr>
            <a:r>
              <a:rPr lang="en-US" sz="2400" dirty="0">
                <a:solidFill>
                  <a:schemeClr val="tx2">
                    <a:lumMod val="75000"/>
                  </a:schemeClr>
                </a:solidFill>
              </a:rPr>
              <a:t>Reference</a:t>
            </a:r>
          </a:p>
        </p:txBody>
      </p:sp>
    </p:spTree>
    <p:extLst>
      <p:ext uri="{BB962C8B-B14F-4D97-AF65-F5344CB8AC3E}">
        <p14:creationId xmlns:p14="http://schemas.microsoft.com/office/powerpoint/2010/main" val="1515256047"/>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59"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1"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228EBF3B-6BA4-4C3E-B72F-7641CD36BEF8}"/>
              </a:ext>
            </a:extLst>
          </p:cNvPr>
          <p:cNvSpPr>
            <a:spLocks noGrp="1"/>
          </p:cNvSpPr>
          <p:nvPr>
            <p:ph type="title"/>
          </p:nvPr>
        </p:nvSpPr>
        <p:spPr>
          <a:xfrm>
            <a:off x="963295" y="239007"/>
            <a:ext cx="9906000" cy="1117073"/>
          </a:xfrm>
        </p:spPr>
        <p:txBody>
          <a:bodyPr>
            <a:normAutofit/>
          </a:bodyPr>
          <a:lstStyle/>
          <a:p>
            <a:pPr algn="ctr"/>
            <a:r>
              <a:rPr lang="en-US" sz="4000" b="1" dirty="0">
                <a:solidFill>
                  <a:schemeClr val="tx2">
                    <a:lumMod val="75000"/>
                  </a:schemeClr>
                </a:solidFill>
              </a:rPr>
              <a:t>introduction</a:t>
            </a:r>
            <a:endParaRPr lang="en-IN" sz="4000" b="1" dirty="0">
              <a:solidFill>
                <a:schemeClr val="tx2">
                  <a:lumMod val="75000"/>
                </a:schemeClr>
              </a:solidFill>
            </a:endParaRPr>
          </a:p>
        </p:txBody>
      </p:sp>
      <p:grpSp>
        <p:nvGrpSpPr>
          <p:cNvPr id="62"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pic>
        <p:nvPicPr>
          <p:cNvPr id="53" name="Content Placeholder 52" descr="Shape, icon&#10;&#10;Description automatically generated">
            <a:extLst>
              <a:ext uri="{FF2B5EF4-FFF2-40B4-BE49-F238E27FC236}">
                <a16:creationId xmlns:a16="http://schemas.microsoft.com/office/drawing/2014/main" id="{27EA9E5E-394D-4ED3-9B85-909438DF358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56109" y="5871926"/>
            <a:ext cx="1869166" cy="981312"/>
          </a:xfrm>
        </p:spPr>
      </p:pic>
      <p:pic>
        <p:nvPicPr>
          <p:cNvPr id="64" name="Picture 63" descr="Text&#10;&#10;Description automatically generated">
            <a:extLst>
              <a:ext uri="{FF2B5EF4-FFF2-40B4-BE49-F238E27FC236}">
                <a16:creationId xmlns:a16="http://schemas.microsoft.com/office/drawing/2014/main" id="{FBEEEEF6-B933-4EB1-B95B-84AA0FFDC1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55273" y="145096"/>
            <a:ext cx="2374777" cy="981312"/>
          </a:xfrm>
          <a:prstGeom prst="rect">
            <a:avLst/>
          </a:prstGeom>
        </p:spPr>
      </p:pic>
      <p:sp>
        <p:nvSpPr>
          <p:cNvPr id="65" name="TextBox 64">
            <a:extLst>
              <a:ext uri="{FF2B5EF4-FFF2-40B4-BE49-F238E27FC236}">
                <a16:creationId xmlns:a16="http://schemas.microsoft.com/office/drawing/2014/main" id="{7AABB49B-4290-4AF5-9392-3365624C2FE0}"/>
              </a:ext>
            </a:extLst>
          </p:cNvPr>
          <p:cNvSpPr txBox="1"/>
          <p:nvPr/>
        </p:nvSpPr>
        <p:spPr>
          <a:xfrm>
            <a:off x="1605407" y="1611313"/>
            <a:ext cx="9441564" cy="3046988"/>
          </a:xfrm>
          <a:prstGeom prst="rect">
            <a:avLst/>
          </a:prstGeom>
          <a:noFill/>
        </p:spPr>
        <p:txBody>
          <a:bodyPr wrap="square" rtlCol="0">
            <a:spAutoFit/>
          </a:bodyPr>
          <a:lstStyle/>
          <a:p>
            <a:pPr marL="285750" indent="-285750">
              <a:buFont typeface="Wingdings" panose="05000000000000000000" pitchFamily="2" charset="2"/>
              <a:buChar char="§"/>
            </a:pPr>
            <a:r>
              <a:rPr lang="en-US" sz="2400" dirty="0">
                <a:solidFill>
                  <a:schemeClr val="tx2">
                    <a:lumMod val="75000"/>
                  </a:schemeClr>
                </a:solidFill>
              </a:rPr>
              <a:t>Aim to build a covid test clearance web service using DevOps.</a:t>
            </a:r>
          </a:p>
          <a:p>
            <a:pPr marL="285750" indent="-285750">
              <a:buFont typeface="Wingdings" panose="05000000000000000000" pitchFamily="2" charset="2"/>
              <a:buChar char="§"/>
            </a:pPr>
            <a:r>
              <a:rPr lang="en-US" sz="2400" dirty="0">
                <a:solidFill>
                  <a:schemeClr val="tx2">
                    <a:lumMod val="75000"/>
                  </a:schemeClr>
                </a:solidFill>
              </a:rPr>
              <a:t>Covid result uploaded by only registered laboratories.</a:t>
            </a:r>
          </a:p>
          <a:p>
            <a:pPr marL="285750" indent="-285750">
              <a:buFont typeface="Wingdings" panose="05000000000000000000" pitchFamily="2" charset="2"/>
              <a:buChar char="§"/>
            </a:pPr>
            <a:r>
              <a:rPr lang="en-US" sz="2400" dirty="0">
                <a:solidFill>
                  <a:schemeClr val="tx2">
                    <a:lumMod val="75000"/>
                  </a:schemeClr>
                </a:solidFill>
              </a:rPr>
              <a:t>Report is viewable at user side.</a:t>
            </a:r>
          </a:p>
          <a:p>
            <a:pPr marL="285750" indent="-285750">
              <a:buFont typeface="Wingdings" panose="05000000000000000000" pitchFamily="2" charset="2"/>
              <a:buChar char="§"/>
            </a:pPr>
            <a:r>
              <a:rPr lang="en-US" sz="2400" dirty="0">
                <a:solidFill>
                  <a:schemeClr val="tx2">
                    <a:lumMod val="75000"/>
                  </a:schemeClr>
                </a:solidFill>
              </a:rPr>
              <a:t>No need to carry hard copy of report.</a:t>
            </a:r>
          </a:p>
          <a:p>
            <a:pPr marL="285750" indent="-285750">
              <a:buFont typeface="Wingdings" panose="05000000000000000000" pitchFamily="2" charset="2"/>
              <a:buChar char="§"/>
            </a:pPr>
            <a:r>
              <a:rPr lang="en-US" sz="2400" dirty="0">
                <a:solidFill>
                  <a:schemeClr val="tx2">
                    <a:lumMod val="75000"/>
                  </a:schemeClr>
                </a:solidFill>
              </a:rPr>
              <a:t>Data will be stored on Azure cloud service.</a:t>
            </a:r>
          </a:p>
          <a:p>
            <a:pPr marL="285750" indent="-285750">
              <a:buFont typeface="Wingdings" panose="05000000000000000000" pitchFamily="2" charset="2"/>
              <a:buChar char="§"/>
            </a:pPr>
            <a:r>
              <a:rPr lang="en-US" sz="2400" dirty="0">
                <a:solidFill>
                  <a:schemeClr val="tx2">
                    <a:lumMod val="75000"/>
                  </a:schemeClr>
                </a:solidFill>
              </a:rPr>
              <a:t>Easy to maintain and track data.</a:t>
            </a:r>
          </a:p>
          <a:p>
            <a:pPr marL="285750" indent="-285750">
              <a:buFont typeface="Wingdings" panose="05000000000000000000" pitchFamily="2" charset="2"/>
              <a:buChar char="§"/>
            </a:pPr>
            <a:r>
              <a:rPr lang="en-US" sz="2400" dirty="0">
                <a:solidFill>
                  <a:schemeClr val="tx2">
                    <a:lumMod val="75000"/>
                  </a:schemeClr>
                </a:solidFill>
              </a:rPr>
              <a:t>Reduce the paperwork.</a:t>
            </a:r>
          </a:p>
          <a:p>
            <a:pPr marL="285750" indent="-285750">
              <a:buFont typeface="Wingdings" panose="05000000000000000000" pitchFamily="2" charset="2"/>
              <a:buChar char="§"/>
            </a:pPr>
            <a:endParaRPr lang="en-US" sz="2400" dirty="0">
              <a:solidFill>
                <a:schemeClr val="tx2">
                  <a:lumMod val="75000"/>
                </a:schemeClr>
              </a:solidFill>
            </a:endParaRPr>
          </a:p>
        </p:txBody>
      </p:sp>
    </p:spTree>
    <p:extLst>
      <p:ext uri="{BB962C8B-B14F-4D97-AF65-F5344CB8AC3E}">
        <p14:creationId xmlns:p14="http://schemas.microsoft.com/office/powerpoint/2010/main" val="3132355215"/>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59"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62"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pic>
        <p:nvPicPr>
          <p:cNvPr id="53" name="Content Placeholder 52" descr="Shape, icon&#10;&#10;Description automatically generated">
            <a:extLst>
              <a:ext uri="{FF2B5EF4-FFF2-40B4-BE49-F238E27FC236}">
                <a16:creationId xmlns:a16="http://schemas.microsoft.com/office/drawing/2014/main" id="{27EA9E5E-394D-4ED3-9B85-909438DF358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56109" y="5871926"/>
            <a:ext cx="1869166" cy="981312"/>
          </a:xfrm>
        </p:spPr>
      </p:pic>
      <p:pic>
        <p:nvPicPr>
          <p:cNvPr id="64" name="Picture 63" descr="Text&#10;&#10;Description automatically generated">
            <a:extLst>
              <a:ext uri="{FF2B5EF4-FFF2-40B4-BE49-F238E27FC236}">
                <a16:creationId xmlns:a16="http://schemas.microsoft.com/office/drawing/2014/main" id="{FBEEEEF6-B933-4EB1-B95B-84AA0FFDC1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55273" y="145096"/>
            <a:ext cx="2374777" cy="981312"/>
          </a:xfrm>
          <a:prstGeom prst="rect">
            <a:avLst/>
          </a:prstGeom>
        </p:spPr>
      </p:pic>
      <p:sp>
        <p:nvSpPr>
          <p:cNvPr id="65" name="TextBox 64">
            <a:extLst>
              <a:ext uri="{FF2B5EF4-FFF2-40B4-BE49-F238E27FC236}">
                <a16:creationId xmlns:a16="http://schemas.microsoft.com/office/drawing/2014/main" id="{7AABB49B-4290-4AF5-9392-3365624C2FE0}"/>
              </a:ext>
            </a:extLst>
          </p:cNvPr>
          <p:cNvSpPr txBox="1"/>
          <p:nvPr/>
        </p:nvSpPr>
        <p:spPr>
          <a:xfrm>
            <a:off x="1605407" y="1611313"/>
            <a:ext cx="9441564" cy="4893647"/>
          </a:xfrm>
          <a:prstGeom prst="rect">
            <a:avLst/>
          </a:prstGeom>
          <a:noFill/>
        </p:spPr>
        <p:txBody>
          <a:bodyPr wrap="square" rtlCol="0">
            <a:spAutoFit/>
          </a:bodyPr>
          <a:lstStyle/>
          <a:p>
            <a:pPr marL="285750" indent="-285750">
              <a:buFont typeface="Wingdings" panose="05000000000000000000" pitchFamily="2" charset="2"/>
              <a:buChar char="§"/>
            </a:pPr>
            <a:r>
              <a:rPr lang="en-US" sz="2400" dirty="0">
                <a:solidFill>
                  <a:schemeClr val="tx2">
                    <a:lumMod val="75000"/>
                  </a:schemeClr>
                </a:solidFill>
              </a:rPr>
              <a:t>Most popular public cloud service platform.</a:t>
            </a:r>
          </a:p>
          <a:p>
            <a:pPr marL="285750" indent="-285750">
              <a:buFont typeface="Wingdings" panose="05000000000000000000" pitchFamily="2" charset="2"/>
              <a:buChar char="§"/>
            </a:pPr>
            <a:r>
              <a:rPr lang="en-US" sz="2400" dirty="0">
                <a:solidFill>
                  <a:schemeClr val="tx2">
                    <a:lumMod val="75000"/>
                  </a:schemeClr>
                </a:solidFill>
              </a:rPr>
              <a:t>Utilizing Microsoft’s cloud-based data centers.</a:t>
            </a:r>
          </a:p>
          <a:p>
            <a:pPr marL="285750" indent="-285750">
              <a:buFont typeface="Wingdings" panose="05000000000000000000" pitchFamily="2" charset="2"/>
              <a:buChar char="§"/>
            </a:pPr>
            <a:r>
              <a:rPr lang="en-US" sz="2400" dirty="0">
                <a:solidFill>
                  <a:schemeClr val="tx2">
                    <a:lumMod val="75000"/>
                  </a:schemeClr>
                </a:solidFill>
              </a:rPr>
              <a:t>Provides a variety of service in many sectors.</a:t>
            </a:r>
          </a:p>
          <a:p>
            <a:endParaRPr lang="en-US" sz="2400" dirty="0">
              <a:solidFill>
                <a:schemeClr val="tx2">
                  <a:lumMod val="75000"/>
                </a:schemeClr>
              </a:solidFill>
            </a:endParaRPr>
          </a:p>
          <a:p>
            <a:pPr marL="285750" indent="-285750">
              <a:buFont typeface="Wingdings" panose="05000000000000000000" pitchFamily="2" charset="2"/>
              <a:buChar char="§"/>
            </a:pPr>
            <a:r>
              <a:rPr lang="en-US" sz="2400" dirty="0">
                <a:solidFill>
                  <a:schemeClr val="tx2">
                    <a:lumMod val="75000"/>
                  </a:schemeClr>
                </a:solidFill>
              </a:rPr>
              <a:t>Applications:</a:t>
            </a:r>
          </a:p>
          <a:p>
            <a:pPr marL="457200" indent="-457200">
              <a:buFont typeface="+mj-lt"/>
              <a:buAutoNum type="arabicParenR"/>
            </a:pPr>
            <a:r>
              <a:rPr lang="en-US" sz="2400" dirty="0">
                <a:solidFill>
                  <a:schemeClr val="tx2">
                    <a:lumMod val="75000"/>
                  </a:schemeClr>
                </a:solidFill>
              </a:rPr>
              <a:t>App Development</a:t>
            </a:r>
          </a:p>
          <a:p>
            <a:pPr marL="457200" indent="-457200">
              <a:buFont typeface="+mj-lt"/>
              <a:buAutoNum type="arabicParenR"/>
            </a:pPr>
            <a:r>
              <a:rPr lang="en-US" sz="2400" dirty="0">
                <a:solidFill>
                  <a:schemeClr val="tx2">
                    <a:lumMod val="75000"/>
                  </a:schemeClr>
                </a:solidFill>
              </a:rPr>
              <a:t>App Hosting</a:t>
            </a:r>
          </a:p>
          <a:p>
            <a:pPr marL="457200" indent="-457200">
              <a:buFont typeface="+mj-lt"/>
              <a:buAutoNum type="arabicParenR"/>
            </a:pPr>
            <a:r>
              <a:rPr lang="en-US" sz="2400" dirty="0">
                <a:solidFill>
                  <a:schemeClr val="tx2">
                    <a:lumMod val="75000"/>
                  </a:schemeClr>
                </a:solidFill>
              </a:rPr>
              <a:t>Software Testing</a:t>
            </a:r>
          </a:p>
          <a:p>
            <a:pPr marL="457200" indent="-457200">
              <a:buFont typeface="+mj-lt"/>
              <a:buAutoNum type="arabicParenR"/>
            </a:pPr>
            <a:r>
              <a:rPr lang="en-US" sz="2400" dirty="0">
                <a:solidFill>
                  <a:schemeClr val="tx2">
                    <a:lumMod val="75000"/>
                  </a:schemeClr>
                </a:solidFill>
              </a:rPr>
              <a:t>Virtual Machine Creation</a:t>
            </a:r>
          </a:p>
          <a:p>
            <a:pPr marL="457200" indent="-457200">
              <a:buFont typeface="+mj-lt"/>
              <a:buAutoNum type="arabicParenR"/>
            </a:pPr>
            <a:r>
              <a:rPr lang="en-US" sz="2400" dirty="0">
                <a:solidFill>
                  <a:schemeClr val="tx2">
                    <a:lumMod val="75000"/>
                  </a:schemeClr>
                </a:solidFill>
              </a:rPr>
              <a:t>Virtual High Drives</a:t>
            </a:r>
          </a:p>
          <a:p>
            <a:pPr marL="457200" indent="-457200">
              <a:buFont typeface="+mj-lt"/>
              <a:buAutoNum type="arabicParenR"/>
            </a:pPr>
            <a:r>
              <a:rPr lang="en-US" sz="2400" dirty="0">
                <a:solidFill>
                  <a:schemeClr val="tx2">
                    <a:lumMod val="75000"/>
                  </a:schemeClr>
                </a:solidFill>
              </a:rPr>
              <a:t>Integration and Synchronization</a:t>
            </a:r>
          </a:p>
          <a:p>
            <a:pPr marL="457200" indent="-457200">
              <a:buFont typeface="+mj-lt"/>
              <a:buAutoNum type="arabicParenR"/>
            </a:pPr>
            <a:r>
              <a:rPr lang="en-US" sz="2400" dirty="0">
                <a:solidFill>
                  <a:schemeClr val="tx2">
                    <a:lumMod val="75000"/>
                  </a:schemeClr>
                </a:solidFill>
              </a:rPr>
              <a:t>Business Intelligence</a:t>
            </a:r>
          </a:p>
          <a:p>
            <a:pPr marL="285750" indent="-285750">
              <a:buFont typeface="Wingdings" panose="05000000000000000000" pitchFamily="2" charset="2"/>
              <a:buChar char="§"/>
            </a:pPr>
            <a:endParaRPr lang="en-US" sz="2400" dirty="0">
              <a:solidFill>
                <a:schemeClr val="tx2">
                  <a:lumMod val="75000"/>
                </a:schemeClr>
              </a:solidFill>
            </a:endParaRPr>
          </a:p>
        </p:txBody>
      </p:sp>
      <p:sp>
        <p:nvSpPr>
          <p:cNvPr id="2" name="Title 1">
            <a:extLst>
              <a:ext uri="{FF2B5EF4-FFF2-40B4-BE49-F238E27FC236}">
                <a16:creationId xmlns:a16="http://schemas.microsoft.com/office/drawing/2014/main" id="{228EBF3B-6BA4-4C3E-B72F-7641CD36BEF8}"/>
              </a:ext>
            </a:extLst>
          </p:cNvPr>
          <p:cNvSpPr>
            <a:spLocks noGrp="1"/>
          </p:cNvSpPr>
          <p:nvPr>
            <p:ph type="title"/>
          </p:nvPr>
        </p:nvSpPr>
        <p:spPr>
          <a:xfrm>
            <a:off x="504093" y="221980"/>
            <a:ext cx="9906000" cy="1117073"/>
          </a:xfrm>
        </p:spPr>
        <p:txBody>
          <a:bodyPr>
            <a:normAutofit/>
          </a:bodyPr>
          <a:lstStyle/>
          <a:p>
            <a:pPr algn="ctr"/>
            <a:r>
              <a:rPr lang="en-US" sz="4000" b="1" dirty="0">
                <a:solidFill>
                  <a:schemeClr val="tx2">
                    <a:lumMod val="75000"/>
                  </a:schemeClr>
                </a:solidFill>
              </a:rPr>
              <a:t>Azure Cloud and Applications</a:t>
            </a:r>
            <a:endParaRPr lang="en-IN" sz="4000" b="1" dirty="0">
              <a:solidFill>
                <a:schemeClr val="tx2">
                  <a:lumMod val="75000"/>
                </a:schemeClr>
              </a:solidFill>
            </a:endParaRPr>
          </a:p>
        </p:txBody>
      </p:sp>
    </p:spTree>
    <p:extLst>
      <p:ext uri="{BB962C8B-B14F-4D97-AF65-F5344CB8AC3E}">
        <p14:creationId xmlns:p14="http://schemas.microsoft.com/office/powerpoint/2010/main" val="1071170069"/>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59"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1"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62"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pic>
        <p:nvPicPr>
          <p:cNvPr id="53" name="Content Placeholder 52" descr="Shape, icon&#10;&#10;Description automatically generated">
            <a:extLst>
              <a:ext uri="{FF2B5EF4-FFF2-40B4-BE49-F238E27FC236}">
                <a16:creationId xmlns:a16="http://schemas.microsoft.com/office/drawing/2014/main" id="{27EA9E5E-394D-4ED3-9B85-909438DF358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56109" y="5871926"/>
            <a:ext cx="1869166" cy="981312"/>
          </a:xfrm>
        </p:spPr>
      </p:pic>
      <p:sp>
        <p:nvSpPr>
          <p:cNvPr id="65" name="TextBox 64">
            <a:extLst>
              <a:ext uri="{FF2B5EF4-FFF2-40B4-BE49-F238E27FC236}">
                <a16:creationId xmlns:a16="http://schemas.microsoft.com/office/drawing/2014/main" id="{7AABB49B-4290-4AF5-9392-3365624C2FE0}"/>
              </a:ext>
            </a:extLst>
          </p:cNvPr>
          <p:cNvSpPr txBox="1"/>
          <p:nvPr/>
        </p:nvSpPr>
        <p:spPr>
          <a:xfrm>
            <a:off x="1605407" y="1356080"/>
            <a:ext cx="9441564" cy="6370975"/>
          </a:xfrm>
          <a:prstGeom prst="rect">
            <a:avLst/>
          </a:prstGeom>
          <a:noFill/>
        </p:spPr>
        <p:txBody>
          <a:bodyPr wrap="square" rtlCol="0">
            <a:spAutoFit/>
          </a:bodyPr>
          <a:lstStyle/>
          <a:p>
            <a:pPr marL="285750" indent="-285750">
              <a:buFont typeface="Wingdings" panose="05000000000000000000" pitchFamily="2" charset="2"/>
              <a:buChar char="§"/>
            </a:pPr>
            <a:r>
              <a:rPr lang="en-US" sz="2400" dirty="0">
                <a:solidFill>
                  <a:schemeClr val="tx2">
                    <a:lumMod val="75000"/>
                  </a:schemeClr>
                </a:solidFill>
              </a:rPr>
              <a:t>IaaS (Infrastructure-as-a-Service):</a:t>
            </a:r>
          </a:p>
          <a:p>
            <a:pPr lvl="1"/>
            <a:r>
              <a:rPr lang="en-US" sz="2400" dirty="0">
                <a:solidFill>
                  <a:schemeClr val="tx2">
                    <a:lumMod val="75000"/>
                  </a:schemeClr>
                </a:solidFill>
              </a:rPr>
              <a:t>Highly scalable and automated.</a:t>
            </a:r>
          </a:p>
          <a:p>
            <a:pPr lvl="1"/>
            <a:r>
              <a:rPr lang="en-US" sz="2400" dirty="0">
                <a:solidFill>
                  <a:schemeClr val="tx2">
                    <a:lumMod val="75000"/>
                  </a:schemeClr>
                </a:solidFill>
              </a:rPr>
              <a:t>Fully self-service for accessing and monitoring.</a:t>
            </a:r>
          </a:p>
          <a:p>
            <a:pPr lvl="1"/>
            <a:r>
              <a:rPr lang="en-US" sz="2400" dirty="0">
                <a:solidFill>
                  <a:schemeClr val="tx2">
                    <a:lumMod val="75000"/>
                  </a:schemeClr>
                </a:solidFill>
              </a:rPr>
              <a:t>Allows businesses to purchase resources on-demand and as-needed.</a:t>
            </a:r>
          </a:p>
          <a:p>
            <a:endParaRPr lang="en-US" sz="2400" dirty="0">
              <a:solidFill>
                <a:schemeClr val="tx2">
                  <a:lumMod val="75000"/>
                </a:schemeClr>
              </a:solidFill>
            </a:endParaRPr>
          </a:p>
          <a:p>
            <a:pPr marL="285750" indent="-285750">
              <a:buFont typeface="Wingdings" panose="05000000000000000000" pitchFamily="2" charset="2"/>
              <a:buChar char="§"/>
            </a:pPr>
            <a:r>
              <a:rPr lang="en-US" sz="2400" dirty="0">
                <a:solidFill>
                  <a:schemeClr val="tx2">
                    <a:lumMod val="75000"/>
                  </a:schemeClr>
                </a:solidFill>
              </a:rPr>
              <a:t>PaaS (Platform-as-a-Service):</a:t>
            </a:r>
          </a:p>
          <a:p>
            <a:pPr lvl="1"/>
            <a:r>
              <a:rPr lang="en-US" sz="2400" dirty="0">
                <a:solidFill>
                  <a:schemeClr val="tx2">
                    <a:lumMod val="75000"/>
                  </a:schemeClr>
                </a:solidFill>
              </a:rPr>
              <a:t>Provides a platform for software creation.</a:t>
            </a:r>
          </a:p>
          <a:p>
            <a:pPr lvl="1"/>
            <a:r>
              <a:rPr lang="en-US" sz="2400" dirty="0">
                <a:solidFill>
                  <a:schemeClr val="tx2">
                    <a:lumMod val="75000"/>
                  </a:schemeClr>
                </a:solidFill>
              </a:rPr>
              <a:t>This platform is delivered via the web.</a:t>
            </a:r>
          </a:p>
          <a:p>
            <a:pPr lvl="1"/>
            <a:r>
              <a:rPr lang="en-US" sz="2400" dirty="0">
                <a:solidFill>
                  <a:schemeClr val="tx2">
                    <a:lumMod val="75000"/>
                  </a:schemeClr>
                </a:solidFill>
              </a:rPr>
              <a:t>Accessible by multiple users.</a:t>
            </a:r>
          </a:p>
          <a:p>
            <a:endParaRPr lang="en-US" sz="2400" dirty="0">
              <a:solidFill>
                <a:schemeClr val="tx2">
                  <a:lumMod val="75000"/>
                </a:schemeClr>
              </a:solidFill>
            </a:endParaRPr>
          </a:p>
          <a:p>
            <a:pPr marL="285750" indent="-285750">
              <a:buFont typeface="Wingdings" panose="05000000000000000000" pitchFamily="2" charset="2"/>
              <a:buChar char="§"/>
            </a:pPr>
            <a:r>
              <a:rPr lang="en-US" sz="2400" dirty="0">
                <a:solidFill>
                  <a:schemeClr val="tx2">
                    <a:lumMod val="75000"/>
                  </a:schemeClr>
                </a:solidFill>
              </a:rPr>
              <a:t>SaaS (Software-as-a-Service):</a:t>
            </a:r>
          </a:p>
          <a:p>
            <a:r>
              <a:rPr lang="en-US" sz="2400" dirty="0">
                <a:solidFill>
                  <a:schemeClr val="tx2">
                    <a:lumMod val="75000"/>
                  </a:schemeClr>
                </a:solidFill>
              </a:rPr>
              <a:t>	Hosted on a remote server, accessible over the internet.</a:t>
            </a:r>
          </a:p>
          <a:p>
            <a:r>
              <a:rPr lang="en-US" sz="2400" dirty="0">
                <a:solidFill>
                  <a:schemeClr val="tx2">
                    <a:lumMod val="75000"/>
                  </a:schemeClr>
                </a:solidFill>
              </a:rPr>
              <a:t>	User not responsible for hardware or software updates.</a:t>
            </a:r>
          </a:p>
          <a:p>
            <a:pPr lvl="1"/>
            <a:r>
              <a:rPr lang="en-US" sz="2400" dirty="0">
                <a:solidFill>
                  <a:schemeClr val="tx2">
                    <a:lumMod val="75000"/>
                  </a:schemeClr>
                </a:solidFill>
              </a:rPr>
              <a:t>Managed from a central location.</a:t>
            </a:r>
          </a:p>
          <a:p>
            <a:pPr marL="285750" indent="-285750">
              <a:buFont typeface="Wingdings" panose="05000000000000000000" pitchFamily="2" charset="2"/>
              <a:buChar char="§"/>
            </a:pPr>
            <a:endParaRPr lang="en-US" sz="2400" dirty="0">
              <a:solidFill>
                <a:schemeClr val="tx2">
                  <a:lumMod val="75000"/>
                </a:schemeClr>
              </a:solidFill>
            </a:endParaRPr>
          </a:p>
          <a:p>
            <a:pPr marL="285750" indent="-285750">
              <a:buFont typeface="Wingdings" panose="05000000000000000000" pitchFamily="2" charset="2"/>
              <a:buChar char="§"/>
            </a:pPr>
            <a:r>
              <a:rPr lang="en-US" sz="2400" dirty="0">
                <a:solidFill>
                  <a:schemeClr val="tx2">
                    <a:lumMod val="75000"/>
                  </a:schemeClr>
                </a:solidFill>
              </a:rPr>
              <a:t>Source : https://www.bmc.com/blogs/saas-vs-paas-vs-iaas-whats-the-difference-and-how-to-choose/</a:t>
            </a:r>
          </a:p>
        </p:txBody>
      </p:sp>
      <p:pic>
        <p:nvPicPr>
          <p:cNvPr id="64" name="Picture 63" descr="Text&#10;&#10;Description automatically generated">
            <a:extLst>
              <a:ext uri="{FF2B5EF4-FFF2-40B4-BE49-F238E27FC236}">
                <a16:creationId xmlns:a16="http://schemas.microsoft.com/office/drawing/2014/main" id="{FBEEEEF6-B933-4EB1-B95B-84AA0FFDC1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55273" y="118463"/>
            <a:ext cx="2374777" cy="981312"/>
          </a:xfrm>
          <a:prstGeom prst="rect">
            <a:avLst/>
          </a:prstGeom>
        </p:spPr>
      </p:pic>
      <p:sp>
        <p:nvSpPr>
          <p:cNvPr id="2" name="Title 1">
            <a:extLst>
              <a:ext uri="{FF2B5EF4-FFF2-40B4-BE49-F238E27FC236}">
                <a16:creationId xmlns:a16="http://schemas.microsoft.com/office/drawing/2014/main" id="{228EBF3B-6BA4-4C3E-B72F-7641CD36BEF8}"/>
              </a:ext>
            </a:extLst>
          </p:cNvPr>
          <p:cNvSpPr>
            <a:spLocks noGrp="1"/>
          </p:cNvSpPr>
          <p:nvPr>
            <p:ph type="title"/>
          </p:nvPr>
        </p:nvSpPr>
        <p:spPr>
          <a:xfrm>
            <a:off x="963295" y="239007"/>
            <a:ext cx="9906000" cy="1117073"/>
          </a:xfrm>
        </p:spPr>
        <p:txBody>
          <a:bodyPr>
            <a:normAutofit/>
          </a:bodyPr>
          <a:lstStyle/>
          <a:p>
            <a:pPr algn="ctr"/>
            <a:r>
              <a:rPr lang="en-US" sz="4000" b="1" dirty="0">
                <a:solidFill>
                  <a:schemeClr val="tx2">
                    <a:lumMod val="75000"/>
                  </a:schemeClr>
                </a:solidFill>
              </a:rPr>
              <a:t>Azure Cloud architecture</a:t>
            </a:r>
            <a:endParaRPr lang="en-IN" sz="4000" b="1" dirty="0">
              <a:solidFill>
                <a:schemeClr val="tx2">
                  <a:lumMod val="75000"/>
                </a:schemeClr>
              </a:solidFill>
            </a:endParaRPr>
          </a:p>
        </p:txBody>
      </p:sp>
    </p:spTree>
    <p:extLst>
      <p:ext uri="{BB962C8B-B14F-4D97-AF65-F5344CB8AC3E}">
        <p14:creationId xmlns:p14="http://schemas.microsoft.com/office/powerpoint/2010/main" val="4276814453"/>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59"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62"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pic>
        <p:nvPicPr>
          <p:cNvPr id="53" name="Content Placeholder 52" descr="Shape, icon&#10;&#10;Description automatically generated">
            <a:extLst>
              <a:ext uri="{FF2B5EF4-FFF2-40B4-BE49-F238E27FC236}">
                <a16:creationId xmlns:a16="http://schemas.microsoft.com/office/drawing/2014/main" id="{27EA9E5E-394D-4ED3-9B85-909438DF358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56109" y="5871926"/>
            <a:ext cx="1869166" cy="981312"/>
          </a:xfrm>
        </p:spPr>
      </p:pic>
      <p:sp>
        <p:nvSpPr>
          <p:cNvPr id="65" name="TextBox 64">
            <a:extLst>
              <a:ext uri="{FF2B5EF4-FFF2-40B4-BE49-F238E27FC236}">
                <a16:creationId xmlns:a16="http://schemas.microsoft.com/office/drawing/2014/main" id="{7AABB49B-4290-4AF5-9392-3365624C2FE0}"/>
              </a:ext>
            </a:extLst>
          </p:cNvPr>
          <p:cNvSpPr txBox="1"/>
          <p:nvPr/>
        </p:nvSpPr>
        <p:spPr>
          <a:xfrm>
            <a:off x="1605407" y="1664579"/>
            <a:ext cx="5069160" cy="4524315"/>
          </a:xfrm>
          <a:prstGeom prst="rect">
            <a:avLst/>
          </a:prstGeom>
          <a:noFill/>
        </p:spPr>
        <p:txBody>
          <a:bodyPr wrap="square" rtlCol="0">
            <a:spAutoFit/>
          </a:bodyPr>
          <a:lstStyle/>
          <a:p>
            <a:pPr marL="285750" indent="-285750" algn="just">
              <a:buFont typeface="Wingdings" panose="05000000000000000000" pitchFamily="2" charset="2"/>
              <a:buChar char="§"/>
            </a:pPr>
            <a:r>
              <a:rPr lang="en-US" sz="2400" dirty="0">
                <a:solidFill>
                  <a:schemeClr val="tx2">
                    <a:lumMod val="75000"/>
                  </a:schemeClr>
                </a:solidFill>
              </a:rPr>
              <a:t>Method to bridging the gap between development and operations teams.</a:t>
            </a:r>
          </a:p>
          <a:p>
            <a:pPr marL="285750" indent="-285750" algn="just">
              <a:buFont typeface="Wingdings" panose="05000000000000000000" pitchFamily="2" charset="2"/>
              <a:buChar char="§"/>
            </a:pPr>
            <a:endParaRPr lang="en-US" sz="2400" dirty="0">
              <a:solidFill>
                <a:schemeClr val="tx2">
                  <a:lumMod val="75000"/>
                </a:schemeClr>
              </a:solidFill>
            </a:endParaRPr>
          </a:p>
          <a:p>
            <a:pPr marL="285750" indent="-285750" algn="just">
              <a:buFont typeface="Wingdings" panose="05000000000000000000" pitchFamily="2" charset="2"/>
              <a:buChar char="§"/>
            </a:pPr>
            <a:r>
              <a:rPr lang="en-US" sz="2400" dirty="0">
                <a:solidFill>
                  <a:schemeClr val="tx2">
                    <a:lumMod val="75000"/>
                  </a:schemeClr>
                </a:solidFill>
              </a:rPr>
              <a:t>Aims to shorten the systems development cycle and provide continuous delivery with high software quality.</a:t>
            </a:r>
          </a:p>
          <a:p>
            <a:pPr marL="285750" indent="-285750" algn="just">
              <a:buFont typeface="Wingdings" panose="05000000000000000000" pitchFamily="2" charset="2"/>
              <a:buChar char="§"/>
            </a:pPr>
            <a:endParaRPr lang="en-US" sz="2400" dirty="0">
              <a:solidFill>
                <a:schemeClr val="tx2">
                  <a:lumMod val="75000"/>
                </a:schemeClr>
              </a:solidFill>
            </a:endParaRPr>
          </a:p>
          <a:p>
            <a:pPr marL="285750" indent="-285750" algn="just">
              <a:buFont typeface="Wingdings" panose="05000000000000000000" pitchFamily="2" charset="2"/>
              <a:buChar char="§"/>
            </a:pPr>
            <a:r>
              <a:rPr lang="en-US" sz="2400" dirty="0">
                <a:solidFill>
                  <a:schemeClr val="tx2">
                    <a:lumMod val="75000"/>
                  </a:schemeClr>
                </a:solidFill>
              </a:rPr>
              <a:t>Emphasizes rapid delivery, continuous testing, and constant customers input, as well as the ability to react to change more quickly.</a:t>
            </a:r>
          </a:p>
        </p:txBody>
      </p:sp>
      <p:pic>
        <p:nvPicPr>
          <p:cNvPr id="64" name="Picture 63" descr="Text&#10;&#10;Description automatically generated">
            <a:extLst>
              <a:ext uri="{FF2B5EF4-FFF2-40B4-BE49-F238E27FC236}">
                <a16:creationId xmlns:a16="http://schemas.microsoft.com/office/drawing/2014/main" id="{FBEEEEF6-B933-4EB1-B95B-84AA0FFDC1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55273" y="118463"/>
            <a:ext cx="2374777" cy="981312"/>
          </a:xfrm>
          <a:prstGeom prst="rect">
            <a:avLst/>
          </a:prstGeom>
        </p:spPr>
      </p:pic>
      <p:sp>
        <p:nvSpPr>
          <p:cNvPr id="2" name="Title 1">
            <a:extLst>
              <a:ext uri="{FF2B5EF4-FFF2-40B4-BE49-F238E27FC236}">
                <a16:creationId xmlns:a16="http://schemas.microsoft.com/office/drawing/2014/main" id="{228EBF3B-6BA4-4C3E-B72F-7641CD36BEF8}"/>
              </a:ext>
            </a:extLst>
          </p:cNvPr>
          <p:cNvSpPr>
            <a:spLocks noGrp="1"/>
          </p:cNvSpPr>
          <p:nvPr>
            <p:ph type="title"/>
          </p:nvPr>
        </p:nvSpPr>
        <p:spPr>
          <a:xfrm>
            <a:off x="963295" y="239007"/>
            <a:ext cx="9906000" cy="1117073"/>
          </a:xfrm>
        </p:spPr>
        <p:txBody>
          <a:bodyPr>
            <a:normAutofit/>
          </a:bodyPr>
          <a:lstStyle/>
          <a:p>
            <a:pPr algn="ctr"/>
            <a:r>
              <a:rPr lang="en-US" sz="4000" b="1" dirty="0">
                <a:solidFill>
                  <a:schemeClr val="tx2">
                    <a:lumMod val="75000"/>
                  </a:schemeClr>
                </a:solidFill>
              </a:rPr>
              <a:t>What is </a:t>
            </a:r>
            <a:r>
              <a:rPr lang="en-US" sz="4000" b="1" dirty="0" err="1">
                <a:solidFill>
                  <a:schemeClr val="tx2">
                    <a:lumMod val="75000"/>
                  </a:schemeClr>
                </a:solidFill>
              </a:rPr>
              <a:t>devops</a:t>
            </a:r>
            <a:r>
              <a:rPr lang="en-US" sz="4000" b="1" dirty="0">
                <a:solidFill>
                  <a:schemeClr val="tx2">
                    <a:lumMod val="75000"/>
                  </a:schemeClr>
                </a:solidFill>
              </a:rPr>
              <a:t>?</a:t>
            </a:r>
            <a:endParaRPr lang="en-IN" sz="4000" b="1" dirty="0">
              <a:solidFill>
                <a:schemeClr val="tx2">
                  <a:lumMod val="75000"/>
                </a:schemeClr>
              </a:solidFill>
            </a:endParaRPr>
          </a:p>
        </p:txBody>
      </p:sp>
      <p:pic>
        <p:nvPicPr>
          <p:cNvPr id="52" name="Picture 51">
            <a:extLst>
              <a:ext uri="{FF2B5EF4-FFF2-40B4-BE49-F238E27FC236}">
                <a16:creationId xmlns:a16="http://schemas.microsoft.com/office/drawing/2014/main" id="{B974D117-A682-4B15-990E-B268E3BAA4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9829" y="1925038"/>
            <a:ext cx="4993558" cy="2496779"/>
          </a:xfrm>
          <a:prstGeom prst="rect">
            <a:avLst/>
          </a:prstGeom>
        </p:spPr>
      </p:pic>
    </p:spTree>
    <p:extLst>
      <p:ext uri="{BB962C8B-B14F-4D97-AF65-F5344CB8AC3E}">
        <p14:creationId xmlns:p14="http://schemas.microsoft.com/office/powerpoint/2010/main" val="3601413729"/>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59"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1"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62"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pic>
        <p:nvPicPr>
          <p:cNvPr id="53" name="Content Placeholder 52" descr="Shape, icon&#10;&#10;Description automatically generated">
            <a:extLst>
              <a:ext uri="{FF2B5EF4-FFF2-40B4-BE49-F238E27FC236}">
                <a16:creationId xmlns:a16="http://schemas.microsoft.com/office/drawing/2014/main" id="{27EA9E5E-394D-4ED3-9B85-909438DF358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56109" y="5871926"/>
            <a:ext cx="1869166" cy="981312"/>
          </a:xfrm>
        </p:spPr>
      </p:pic>
      <p:pic>
        <p:nvPicPr>
          <p:cNvPr id="64" name="Picture 63" descr="Text&#10;&#10;Description automatically generated">
            <a:extLst>
              <a:ext uri="{FF2B5EF4-FFF2-40B4-BE49-F238E27FC236}">
                <a16:creationId xmlns:a16="http://schemas.microsoft.com/office/drawing/2014/main" id="{FBEEEEF6-B933-4EB1-B95B-84AA0FFDC1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55273" y="118463"/>
            <a:ext cx="2374777" cy="981312"/>
          </a:xfrm>
          <a:prstGeom prst="rect">
            <a:avLst/>
          </a:prstGeom>
        </p:spPr>
      </p:pic>
      <p:sp>
        <p:nvSpPr>
          <p:cNvPr id="2" name="Title 1">
            <a:extLst>
              <a:ext uri="{FF2B5EF4-FFF2-40B4-BE49-F238E27FC236}">
                <a16:creationId xmlns:a16="http://schemas.microsoft.com/office/drawing/2014/main" id="{228EBF3B-6BA4-4C3E-B72F-7641CD36BEF8}"/>
              </a:ext>
            </a:extLst>
          </p:cNvPr>
          <p:cNvSpPr>
            <a:spLocks noGrp="1"/>
          </p:cNvSpPr>
          <p:nvPr>
            <p:ph type="title"/>
          </p:nvPr>
        </p:nvSpPr>
        <p:spPr>
          <a:xfrm>
            <a:off x="963295" y="239007"/>
            <a:ext cx="9906000" cy="1117073"/>
          </a:xfrm>
        </p:spPr>
        <p:txBody>
          <a:bodyPr>
            <a:normAutofit/>
          </a:bodyPr>
          <a:lstStyle/>
          <a:p>
            <a:pPr algn="ctr"/>
            <a:r>
              <a:rPr lang="en-US" sz="4000" b="1" dirty="0">
                <a:solidFill>
                  <a:schemeClr val="tx2">
                    <a:lumMod val="75000"/>
                  </a:schemeClr>
                </a:solidFill>
              </a:rPr>
              <a:t>DEVOPS Lifecycle</a:t>
            </a:r>
            <a:endParaRPr lang="en-IN" sz="4000" b="1" dirty="0">
              <a:solidFill>
                <a:schemeClr val="tx2">
                  <a:lumMod val="75000"/>
                </a:schemeClr>
              </a:solidFill>
            </a:endParaRPr>
          </a:p>
        </p:txBody>
      </p:sp>
      <p:pic>
        <p:nvPicPr>
          <p:cNvPr id="4" name="Picture 3">
            <a:extLst>
              <a:ext uri="{FF2B5EF4-FFF2-40B4-BE49-F238E27FC236}">
                <a16:creationId xmlns:a16="http://schemas.microsoft.com/office/drawing/2014/main" id="{9487849C-2A77-400B-809C-EBDA9A361BA5}"/>
              </a:ext>
            </a:extLst>
          </p:cNvPr>
          <p:cNvPicPr>
            <a:picLocks noChangeAspect="1"/>
          </p:cNvPicPr>
          <p:nvPr/>
        </p:nvPicPr>
        <p:blipFill>
          <a:blip r:embed="rId5"/>
          <a:stretch>
            <a:fillRect/>
          </a:stretch>
        </p:blipFill>
        <p:spPr>
          <a:xfrm>
            <a:off x="2558257" y="1789906"/>
            <a:ext cx="6724650" cy="4000500"/>
          </a:xfrm>
          <a:prstGeom prst="rect">
            <a:avLst/>
          </a:prstGeom>
        </p:spPr>
      </p:pic>
      <p:sp>
        <p:nvSpPr>
          <p:cNvPr id="5" name="TextBox 4">
            <a:extLst>
              <a:ext uri="{FF2B5EF4-FFF2-40B4-BE49-F238E27FC236}">
                <a16:creationId xmlns:a16="http://schemas.microsoft.com/office/drawing/2014/main" id="{45F9DA00-D233-4E44-8C99-82E4C760986C}"/>
              </a:ext>
            </a:extLst>
          </p:cNvPr>
          <p:cNvSpPr txBox="1"/>
          <p:nvPr/>
        </p:nvSpPr>
        <p:spPr>
          <a:xfrm flipH="1">
            <a:off x="3326804" y="6221413"/>
            <a:ext cx="8441333" cy="369332"/>
          </a:xfrm>
          <a:prstGeom prst="rect">
            <a:avLst/>
          </a:prstGeom>
          <a:noFill/>
        </p:spPr>
        <p:txBody>
          <a:bodyPr wrap="square" rtlCol="0">
            <a:spAutoFit/>
          </a:bodyPr>
          <a:lstStyle/>
          <a:p>
            <a:r>
              <a:rPr lang="en-IN" dirty="0"/>
              <a:t>Source: https://www.javatpoint.com/devops-lifecycle</a:t>
            </a:r>
          </a:p>
        </p:txBody>
      </p:sp>
    </p:spTree>
    <p:extLst>
      <p:ext uri="{BB962C8B-B14F-4D97-AF65-F5344CB8AC3E}">
        <p14:creationId xmlns:p14="http://schemas.microsoft.com/office/powerpoint/2010/main" val="3576318184"/>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59"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1"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62"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pic>
        <p:nvPicPr>
          <p:cNvPr id="53" name="Content Placeholder 52" descr="Shape, icon&#10;&#10;Description automatically generated">
            <a:extLst>
              <a:ext uri="{FF2B5EF4-FFF2-40B4-BE49-F238E27FC236}">
                <a16:creationId xmlns:a16="http://schemas.microsoft.com/office/drawing/2014/main" id="{27EA9E5E-394D-4ED3-9B85-909438DF358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56109" y="5871926"/>
            <a:ext cx="1869166" cy="981312"/>
          </a:xfrm>
        </p:spPr>
      </p:pic>
      <p:sp>
        <p:nvSpPr>
          <p:cNvPr id="65" name="TextBox 64">
            <a:extLst>
              <a:ext uri="{FF2B5EF4-FFF2-40B4-BE49-F238E27FC236}">
                <a16:creationId xmlns:a16="http://schemas.microsoft.com/office/drawing/2014/main" id="{7AABB49B-4290-4AF5-9392-3365624C2FE0}"/>
              </a:ext>
            </a:extLst>
          </p:cNvPr>
          <p:cNvSpPr txBox="1"/>
          <p:nvPr/>
        </p:nvSpPr>
        <p:spPr>
          <a:xfrm>
            <a:off x="1605407" y="1664579"/>
            <a:ext cx="9441564" cy="7109639"/>
          </a:xfrm>
          <a:prstGeom prst="rect">
            <a:avLst/>
          </a:prstGeom>
          <a:noFill/>
        </p:spPr>
        <p:txBody>
          <a:bodyPr wrap="square" rtlCol="0">
            <a:spAutoFit/>
          </a:bodyPr>
          <a:lstStyle/>
          <a:p>
            <a:pPr marL="285750" indent="-285750">
              <a:buFont typeface="Wingdings" panose="05000000000000000000" pitchFamily="2" charset="2"/>
              <a:buChar char="§"/>
            </a:pPr>
            <a:r>
              <a:rPr lang="en-US" sz="2400" dirty="0">
                <a:solidFill>
                  <a:schemeClr val="tx2">
                    <a:lumMod val="75000"/>
                  </a:schemeClr>
                </a:solidFill>
              </a:rPr>
              <a:t>Set of collaborative development tools build for the cloud.</a:t>
            </a:r>
          </a:p>
          <a:p>
            <a:pPr marL="285750" indent="-285750">
              <a:buFont typeface="Wingdings" panose="05000000000000000000" pitchFamily="2" charset="2"/>
              <a:buChar char="§"/>
            </a:pPr>
            <a:r>
              <a:rPr lang="en-US" sz="2400" dirty="0">
                <a:solidFill>
                  <a:schemeClr val="tx2">
                    <a:lumMod val="75000"/>
                  </a:schemeClr>
                </a:solidFill>
              </a:rPr>
              <a:t>Provides end to end chain tools.</a:t>
            </a:r>
          </a:p>
          <a:p>
            <a:pPr marL="285750" indent="-285750">
              <a:buFont typeface="Wingdings" panose="05000000000000000000" pitchFamily="2" charset="2"/>
              <a:buChar char="§"/>
            </a:pPr>
            <a:endParaRPr lang="en-US" sz="2400" dirty="0">
              <a:solidFill>
                <a:schemeClr val="tx2">
                  <a:lumMod val="75000"/>
                </a:schemeClr>
              </a:solidFill>
            </a:endParaRPr>
          </a:p>
          <a:p>
            <a:pPr marL="285750" indent="-285750">
              <a:buFont typeface="Wingdings" panose="05000000000000000000" pitchFamily="2" charset="2"/>
              <a:buChar char="§"/>
            </a:pPr>
            <a:r>
              <a:rPr lang="en-US" sz="2400" dirty="0">
                <a:solidFill>
                  <a:schemeClr val="tx2">
                    <a:lumMod val="75000"/>
                  </a:schemeClr>
                </a:solidFill>
              </a:rPr>
              <a:t>Services:</a:t>
            </a:r>
          </a:p>
          <a:p>
            <a:pPr marL="457200" indent="-457200">
              <a:buFont typeface="+mj-lt"/>
              <a:buAutoNum type="arabicPeriod"/>
            </a:pPr>
            <a:r>
              <a:rPr lang="en-US" sz="2400" dirty="0">
                <a:solidFill>
                  <a:schemeClr val="tx2">
                    <a:lumMod val="75000"/>
                  </a:schemeClr>
                </a:solidFill>
              </a:rPr>
              <a:t>Azure Test Plans:</a:t>
            </a:r>
          </a:p>
          <a:p>
            <a:pPr marL="457200" indent="-457200">
              <a:buFont typeface="+mj-lt"/>
              <a:buAutoNum type="arabicPeriod"/>
            </a:pPr>
            <a:r>
              <a:rPr lang="en-US" sz="2400" dirty="0">
                <a:solidFill>
                  <a:schemeClr val="tx2">
                    <a:lumMod val="75000"/>
                  </a:schemeClr>
                </a:solidFill>
              </a:rPr>
              <a:t>Azure Boards: allows to plan, monitor and activities.</a:t>
            </a:r>
          </a:p>
          <a:p>
            <a:pPr marL="457200" indent="-457200">
              <a:buFont typeface="+mj-lt"/>
              <a:buAutoNum type="arabicPeriod"/>
            </a:pPr>
            <a:r>
              <a:rPr lang="en-US" sz="2400" dirty="0">
                <a:solidFill>
                  <a:schemeClr val="tx2">
                    <a:lumMod val="75000"/>
                  </a:schemeClr>
                </a:solidFill>
              </a:rPr>
              <a:t>Azure Repos: gives unlimited Git repositories and provide advance file management service.</a:t>
            </a:r>
          </a:p>
          <a:p>
            <a:pPr marL="457200" indent="-457200">
              <a:buFont typeface="+mj-lt"/>
              <a:buAutoNum type="arabicPeriod"/>
            </a:pPr>
            <a:r>
              <a:rPr lang="en-US" sz="2400" dirty="0">
                <a:solidFill>
                  <a:schemeClr val="tx2">
                    <a:lumMod val="75000"/>
                  </a:schemeClr>
                </a:solidFill>
              </a:rPr>
              <a:t>Azure Pipeline: automates building and testing of code.</a:t>
            </a:r>
          </a:p>
          <a:p>
            <a:pPr lvl="1"/>
            <a:r>
              <a:rPr lang="en-US" sz="2400" dirty="0">
                <a:solidFill>
                  <a:schemeClr val="tx2">
                    <a:lumMod val="75000"/>
                  </a:schemeClr>
                </a:solidFill>
              </a:rPr>
              <a:t>Comprises a CI/CD pipeline.</a:t>
            </a:r>
          </a:p>
          <a:p>
            <a:pPr lvl="1"/>
            <a:r>
              <a:rPr lang="en-US" sz="2400" dirty="0">
                <a:solidFill>
                  <a:schemeClr val="tx2">
                    <a:lumMod val="75000"/>
                  </a:schemeClr>
                </a:solidFill>
              </a:rPr>
              <a:t>Provide support in GitHub integration, multiple target deployment.</a:t>
            </a:r>
          </a:p>
          <a:p>
            <a:pPr lvl="1"/>
            <a:r>
              <a:rPr lang="en-US" sz="2400" dirty="0">
                <a:solidFill>
                  <a:schemeClr val="tx2">
                    <a:lumMod val="75000"/>
                  </a:schemeClr>
                </a:solidFill>
              </a:rPr>
              <a:t>Support numerous languages and platforms</a:t>
            </a:r>
          </a:p>
          <a:p>
            <a:pPr marL="457200" indent="-457200">
              <a:buFont typeface="+mj-lt"/>
              <a:buAutoNum type="arabicPeriod"/>
            </a:pPr>
            <a:r>
              <a:rPr lang="en-US" sz="2400" dirty="0">
                <a:solidFill>
                  <a:schemeClr val="tx2">
                    <a:lumMod val="75000"/>
                  </a:schemeClr>
                </a:solidFill>
              </a:rPr>
              <a:t>Azure Artifacts: allows to share code with others.</a:t>
            </a:r>
          </a:p>
          <a:p>
            <a:pPr marL="457200" indent="-457200">
              <a:buFont typeface="+mj-lt"/>
              <a:buAutoNum type="arabicPeriod"/>
            </a:pPr>
            <a:endParaRPr lang="en-US" sz="2400" b="0" i="0" dirty="0">
              <a:solidFill>
                <a:schemeClr val="tx2">
                  <a:lumMod val="75000"/>
                </a:schemeClr>
              </a:solidFill>
              <a:effectLst/>
              <a:latin typeface="inter-regular"/>
            </a:endParaRPr>
          </a:p>
          <a:p>
            <a:pPr marL="457200" indent="-457200">
              <a:buFont typeface="+mj-lt"/>
              <a:buAutoNum type="arabicPeriod"/>
            </a:pPr>
            <a:endParaRPr lang="en-US" sz="2400" dirty="0">
              <a:solidFill>
                <a:schemeClr val="tx2">
                  <a:lumMod val="75000"/>
                </a:schemeClr>
              </a:solidFill>
              <a:latin typeface="inter-regular"/>
            </a:endParaRPr>
          </a:p>
          <a:p>
            <a:r>
              <a:rPr lang="en-US" sz="2400" b="0" i="0" dirty="0">
                <a:solidFill>
                  <a:srgbClr val="B8FA56"/>
                </a:solidFill>
                <a:effectLst/>
                <a:latin typeface="inter-regular"/>
                <a:hlinkClick r:id="rId4">
                  <a:extLst>
                    <a:ext uri="{A12FA001-AC4F-418D-AE19-62706E023703}">
                      <ahyp:hlinkClr xmlns:ahyp="http://schemas.microsoft.com/office/drawing/2018/hyperlinkcolor" val="tx"/>
                    </a:ext>
                  </a:extLst>
                </a:hlinkClick>
              </a:rPr>
              <a:t>Source: </a:t>
            </a:r>
          </a:p>
          <a:p>
            <a:r>
              <a:rPr lang="en-US" sz="2400" b="0" i="0" dirty="0">
                <a:effectLst/>
                <a:latin typeface="inter-regular"/>
                <a:hlinkClick r:id="rId4">
                  <a:extLst>
                    <a:ext uri="{A12FA001-AC4F-418D-AE19-62706E023703}">
                      <ahyp:hlinkClr xmlns:ahyp="http://schemas.microsoft.com/office/drawing/2018/hyperlinkcolor" val="tx"/>
                    </a:ext>
                  </a:extLst>
                </a:hlinkClick>
              </a:rPr>
              <a:t>https://intercept.cloud/en/news/what-is-azure-devops/</a:t>
            </a:r>
            <a:endParaRPr lang="en-US" sz="2400" b="0" i="0" dirty="0">
              <a:effectLst/>
              <a:latin typeface="inter-regular"/>
            </a:endParaRPr>
          </a:p>
          <a:p>
            <a:r>
              <a:rPr lang="en-US" sz="2400" b="0" i="0" dirty="0">
                <a:effectLst/>
                <a:latin typeface="inter-regular"/>
              </a:rPr>
              <a:t>https://www.javatpoint.com/azure-devops</a:t>
            </a:r>
          </a:p>
          <a:p>
            <a:endParaRPr lang="en-US" sz="2400" b="0" i="0" dirty="0">
              <a:solidFill>
                <a:srgbClr val="000000"/>
              </a:solidFill>
              <a:effectLst/>
              <a:latin typeface="inter-regular"/>
            </a:endParaRPr>
          </a:p>
        </p:txBody>
      </p:sp>
      <p:pic>
        <p:nvPicPr>
          <p:cNvPr id="64" name="Picture 63" descr="Text&#10;&#10;Description automatically generated">
            <a:extLst>
              <a:ext uri="{FF2B5EF4-FFF2-40B4-BE49-F238E27FC236}">
                <a16:creationId xmlns:a16="http://schemas.microsoft.com/office/drawing/2014/main" id="{FBEEEEF6-B933-4EB1-B95B-84AA0FFDC1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55273" y="118463"/>
            <a:ext cx="2374777" cy="981312"/>
          </a:xfrm>
          <a:prstGeom prst="rect">
            <a:avLst/>
          </a:prstGeom>
        </p:spPr>
      </p:pic>
      <p:sp>
        <p:nvSpPr>
          <p:cNvPr id="2" name="Title 1">
            <a:extLst>
              <a:ext uri="{FF2B5EF4-FFF2-40B4-BE49-F238E27FC236}">
                <a16:creationId xmlns:a16="http://schemas.microsoft.com/office/drawing/2014/main" id="{228EBF3B-6BA4-4C3E-B72F-7641CD36BEF8}"/>
              </a:ext>
            </a:extLst>
          </p:cNvPr>
          <p:cNvSpPr>
            <a:spLocks noGrp="1"/>
          </p:cNvSpPr>
          <p:nvPr>
            <p:ph type="title"/>
          </p:nvPr>
        </p:nvSpPr>
        <p:spPr>
          <a:xfrm>
            <a:off x="963295" y="239007"/>
            <a:ext cx="9906000" cy="1117073"/>
          </a:xfrm>
        </p:spPr>
        <p:txBody>
          <a:bodyPr>
            <a:normAutofit/>
          </a:bodyPr>
          <a:lstStyle/>
          <a:p>
            <a:pPr algn="ctr"/>
            <a:r>
              <a:rPr lang="en-US" sz="4000" b="1" dirty="0">
                <a:solidFill>
                  <a:schemeClr val="tx2">
                    <a:lumMod val="75000"/>
                  </a:schemeClr>
                </a:solidFill>
              </a:rPr>
              <a:t>Azure </a:t>
            </a:r>
            <a:r>
              <a:rPr lang="en-US" sz="4000" b="1" dirty="0" err="1">
                <a:solidFill>
                  <a:schemeClr val="tx2">
                    <a:lumMod val="75000"/>
                  </a:schemeClr>
                </a:solidFill>
              </a:rPr>
              <a:t>devops</a:t>
            </a:r>
            <a:endParaRPr lang="en-IN" sz="4000" b="1" dirty="0">
              <a:solidFill>
                <a:schemeClr val="tx2">
                  <a:lumMod val="75000"/>
                </a:schemeClr>
              </a:solidFill>
            </a:endParaRPr>
          </a:p>
        </p:txBody>
      </p:sp>
    </p:spTree>
    <p:extLst>
      <p:ext uri="{BB962C8B-B14F-4D97-AF65-F5344CB8AC3E}">
        <p14:creationId xmlns:p14="http://schemas.microsoft.com/office/powerpoint/2010/main" val="2439944679"/>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59"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62"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pic>
        <p:nvPicPr>
          <p:cNvPr id="53" name="Content Placeholder 52" descr="Shape, icon&#10;&#10;Description automatically generated">
            <a:extLst>
              <a:ext uri="{FF2B5EF4-FFF2-40B4-BE49-F238E27FC236}">
                <a16:creationId xmlns:a16="http://schemas.microsoft.com/office/drawing/2014/main" id="{27EA9E5E-394D-4ED3-9B85-909438DF358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56109" y="5871926"/>
            <a:ext cx="1869166" cy="981312"/>
          </a:xfrm>
        </p:spPr>
      </p:pic>
      <p:pic>
        <p:nvPicPr>
          <p:cNvPr id="64" name="Picture 63" descr="Text&#10;&#10;Description automatically generated">
            <a:extLst>
              <a:ext uri="{FF2B5EF4-FFF2-40B4-BE49-F238E27FC236}">
                <a16:creationId xmlns:a16="http://schemas.microsoft.com/office/drawing/2014/main" id="{FBEEEEF6-B933-4EB1-B95B-84AA0FFDC1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55273" y="91830"/>
            <a:ext cx="2374777" cy="981312"/>
          </a:xfrm>
          <a:prstGeom prst="rect">
            <a:avLst/>
          </a:prstGeom>
        </p:spPr>
      </p:pic>
      <p:sp>
        <p:nvSpPr>
          <p:cNvPr id="2" name="Title 1">
            <a:extLst>
              <a:ext uri="{FF2B5EF4-FFF2-40B4-BE49-F238E27FC236}">
                <a16:creationId xmlns:a16="http://schemas.microsoft.com/office/drawing/2014/main" id="{228EBF3B-6BA4-4C3E-B72F-7641CD36BEF8}"/>
              </a:ext>
            </a:extLst>
          </p:cNvPr>
          <p:cNvSpPr>
            <a:spLocks noGrp="1"/>
          </p:cNvSpPr>
          <p:nvPr>
            <p:ph type="title"/>
          </p:nvPr>
        </p:nvSpPr>
        <p:spPr>
          <a:xfrm>
            <a:off x="963295" y="239007"/>
            <a:ext cx="9906000" cy="1117073"/>
          </a:xfrm>
        </p:spPr>
        <p:txBody>
          <a:bodyPr>
            <a:normAutofit/>
          </a:bodyPr>
          <a:lstStyle/>
          <a:p>
            <a:pPr algn="ctr"/>
            <a:r>
              <a:rPr lang="en-US" sz="4000" b="1" dirty="0">
                <a:solidFill>
                  <a:schemeClr val="tx2">
                    <a:lumMod val="75000"/>
                  </a:schemeClr>
                </a:solidFill>
              </a:rPr>
              <a:t>SYSTEM ARCHITECTURE</a:t>
            </a:r>
            <a:endParaRPr lang="en-IN" sz="4000" b="1" dirty="0">
              <a:solidFill>
                <a:schemeClr val="tx2">
                  <a:lumMod val="75000"/>
                </a:schemeClr>
              </a:solidFill>
            </a:endParaRPr>
          </a:p>
        </p:txBody>
      </p:sp>
      <p:pic>
        <p:nvPicPr>
          <p:cNvPr id="52" name="Picture 51" descr="Diagram&#10;&#10;Description automatically generated">
            <a:extLst>
              <a:ext uri="{FF2B5EF4-FFF2-40B4-BE49-F238E27FC236}">
                <a16:creationId xmlns:a16="http://schemas.microsoft.com/office/drawing/2014/main" id="{BC4672F1-ECA1-4C12-85E4-DA1D45449B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9051" y="1138713"/>
            <a:ext cx="8549709" cy="1925010"/>
          </a:xfrm>
          <a:prstGeom prst="rect">
            <a:avLst/>
          </a:prstGeom>
        </p:spPr>
      </p:pic>
      <p:grpSp>
        <p:nvGrpSpPr>
          <p:cNvPr id="54" name="Group 53">
            <a:extLst>
              <a:ext uri="{FF2B5EF4-FFF2-40B4-BE49-F238E27FC236}">
                <a16:creationId xmlns:a16="http://schemas.microsoft.com/office/drawing/2014/main" id="{72958839-BBC3-45BD-9FA0-D25F2D086F9E}"/>
              </a:ext>
            </a:extLst>
          </p:cNvPr>
          <p:cNvGrpSpPr/>
          <p:nvPr/>
        </p:nvGrpSpPr>
        <p:grpSpPr>
          <a:xfrm>
            <a:off x="1359391" y="3360062"/>
            <a:ext cx="9706058" cy="2445170"/>
            <a:chOff x="391242" y="3270705"/>
            <a:chExt cx="9706058" cy="2445170"/>
          </a:xfrm>
        </p:grpSpPr>
        <p:sp>
          <p:nvSpPr>
            <p:cNvPr id="55" name="TextBox 54">
              <a:extLst>
                <a:ext uri="{FF2B5EF4-FFF2-40B4-BE49-F238E27FC236}">
                  <a16:creationId xmlns:a16="http://schemas.microsoft.com/office/drawing/2014/main" id="{03E8F986-74F7-49FC-8ABA-D44602802DDD}"/>
                </a:ext>
              </a:extLst>
            </p:cNvPr>
            <p:cNvSpPr txBox="1"/>
            <p:nvPr/>
          </p:nvSpPr>
          <p:spPr>
            <a:xfrm>
              <a:off x="661526" y="3270705"/>
              <a:ext cx="9435774" cy="307777"/>
            </a:xfrm>
            <a:prstGeom prst="rect">
              <a:avLst/>
            </a:prstGeom>
            <a:noFill/>
          </p:spPr>
          <p:txBody>
            <a:bodyPr wrap="square" rtlCol="0">
              <a:spAutoFit/>
            </a:bodyPr>
            <a:lstStyle/>
            <a:p>
              <a:r>
                <a:rPr lang="en-US" sz="1400" dirty="0">
                  <a:solidFill>
                    <a:schemeClr val="tx2">
                      <a:lumMod val="75000"/>
                    </a:schemeClr>
                  </a:solidFill>
                  <a:latin typeface="Arial" panose="020B0604020202020204" pitchFamily="34" charset="0"/>
                  <a:cs typeface="Arial" panose="020B0604020202020204" pitchFamily="34" charset="0"/>
                </a:rPr>
                <a:t>A Developer build the source code of the Application. </a:t>
              </a:r>
              <a:r>
                <a:rPr lang="de-DE" sz="1400" dirty="0">
                  <a:solidFill>
                    <a:schemeClr val="tx2">
                      <a:lumMod val="75000"/>
                    </a:schemeClr>
                  </a:solidFill>
                  <a:latin typeface="Arial" panose="020B0604020202020204" pitchFamily="34" charset="0"/>
                  <a:cs typeface="Arial" panose="020B0604020202020204" pitchFamily="34" charset="0"/>
                </a:rPr>
                <a:t>Devlopers commit the source code into GitHub.</a:t>
              </a:r>
            </a:p>
          </p:txBody>
        </p:sp>
        <p:sp>
          <p:nvSpPr>
            <p:cNvPr id="56" name="Flowchart: Connector 55">
              <a:extLst>
                <a:ext uri="{FF2B5EF4-FFF2-40B4-BE49-F238E27FC236}">
                  <a16:creationId xmlns:a16="http://schemas.microsoft.com/office/drawing/2014/main" id="{BF5DFE13-6957-4BF5-9070-44B50784E073}"/>
                </a:ext>
              </a:extLst>
            </p:cNvPr>
            <p:cNvSpPr/>
            <p:nvPr/>
          </p:nvSpPr>
          <p:spPr>
            <a:xfrm>
              <a:off x="394223" y="3712212"/>
              <a:ext cx="227563" cy="230832"/>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a:t>
              </a:r>
              <a:endParaRPr lang="de-DE" dirty="0"/>
            </a:p>
          </p:txBody>
        </p:sp>
        <p:sp>
          <p:nvSpPr>
            <p:cNvPr id="57" name="TextBox 56">
              <a:extLst>
                <a:ext uri="{FF2B5EF4-FFF2-40B4-BE49-F238E27FC236}">
                  <a16:creationId xmlns:a16="http://schemas.microsoft.com/office/drawing/2014/main" id="{F9DA9649-F8E6-4D99-8DED-D71153144A22}"/>
                </a:ext>
              </a:extLst>
            </p:cNvPr>
            <p:cNvSpPr txBox="1"/>
            <p:nvPr/>
          </p:nvSpPr>
          <p:spPr>
            <a:xfrm>
              <a:off x="661526" y="3666622"/>
              <a:ext cx="9435774" cy="307777"/>
            </a:xfrm>
            <a:prstGeom prst="rect">
              <a:avLst/>
            </a:prstGeom>
            <a:noFill/>
          </p:spPr>
          <p:txBody>
            <a:bodyPr wrap="square" rtlCol="0">
              <a:spAutoFit/>
            </a:bodyPr>
            <a:lstStyle/>
            <a:p>
              <a:endParaRPr lang="de-DE" sz="1400" dirty="0">
                <a:solidFill>
                  <a:schemeClr val="tx2">
                    <a:lumMod val="75000"/>
                  </a:schemeClr>
                </a:solidFill>
                <a:latin typeface="Arial" panose="020B0604020202020204" pitchFamily="34" charset="0"/>
                <a:cs typeface="Arial" panose="020B0604020202020204" pitchFamily="34" charset="0"/>
              </a:endParaRPr>
            </a:p>
          </p:txBody>
        </p:sp>
        <p:sp>
          <p:nvSpPr>
            <p:cNvPr id="58" name="Flowchart: Connector 57">
              <a:extLst>
                <a:ext uri="{FF2B5EF4-FFF2-40B4-BE49-F238E27FC236}">
                  <a16:creationId xmlns:a16="http://schemas.microsoft.com/office/drawing/2014/main" id="{71245590-833A-48F2-8812-9E7F464B3908}"/>
                </a:ext>
              </a:extLst>
            </p:cNvPr>
            <p:cNvSpPr/>
            <p:nvPr/>
          </p:nvSpPr>
          <p:spPr>
            <a:xfrm>
              <a:off x="400287" y="5026924"/>
              <a:ext cx="209474" cy="260813"/>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5</a:t>
              </a:r>
              <a:endParaRPr lang="de-DE" dirty="0"/>
            </a:p>
          </p:txBody>
        </p:sp>
        <p:sp>
          <p:nvSpPr>
            <p:cNvPr id="63" name="Flowchart: Connector 62">
              <a:extLst>
                <a:ext uri="{FF2B5EF4-FFF2-40B4-BE49-F238E27FC236}">
                  <a16:creationId xmlns:a16="http://schemas.microsoft.com/office/drawing/2014/main" id="{A579FB3C-0F59-4ABD-8AAC-FEAA9B6D5B6D}"/>
                </a:ext>
              </a:extLst>
            </p:cNvPr>
            <p:cNvSpPr/>
            <p:nvPr/>
          </p:nvSpPr>
          <p:spPr>
            <a:xfrm>
              <a:off x="391242" y="5429262"/>
              <a:ext cx="227564" cy="240909"/>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6</a:t>
              </a:r>
              <a:endParaRPr lang="de-DE" dirty="0"/>
            </a:p>
          </p:txBody>
        </p:sp>
        <p:sp>
          <p:nvSpPr>
            <p:cNvPr id="65" name="Flowchart: Connector 64">
              <a:extLst>
                <a:ext uri="{FF2B5EF4-FFF2-40B4-BE49-F238E27FC236}">
                  <a16:creationId xmlns:a16="http://schemas.microsoft.com/office/drawing/2014/main" id="{60556251-D2FE-4EED-BBCB-17B9E7BF61B6}"/>
                </a:ext>
              </a:extLst>
            </p:cNvPr>
            <p:cNvSpPr/>
            <p:nvPr/>
          </p:nvSpPr>
          <p:spPr>
            <a:xfrm>
              <a:off x="401382" y="4110041"/>
              <a:ext cx="227563" cy="230832"/>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3</a:t>
              </a:r>
              <a:endParaRPr lang="de-DE" dirty="0"/>
            </a:p>
          </p:txBody>
        </p:sp>
        <p:sp>
          <p:nvSpPr>
            <p:cNvPr id="66" name="TextBox 65">
              <a:extLst>
                <a:ext uri="{FF2B5EF4-FFF2-40B4-BE49-F238E27FC236}">
                  <a16:creationId xmlns:a16="http://schemas.microsoft.com/office/drawing/2014/main" id="{A5E67B95-3627-46B5-9310-234F9BA2DB79}"/>
                </a:ext>
              </a:extLst>
            </p:cNvPr>
            <p:cNvSpPr txBox="1"/>
            <p:nvPr/>
          </p:nvSpPr>
          <p:spPr>
            <a:xfrm>
              <a:off x="642359" y="3691376"/>
              <a:ext cx="9435774" cy="307777"/>
            </a:xfrm>
            <a:prstGeom prst="rect">
              <a:avLst/>
            </a:prstGeom>
            <a:noFill/>
          </p:spPr>
          <p:txBody>
            <a:bodyPr wrap="square" rtlCol="0">
              <a:spAutoFit/>
            </a:bodyPr>
            <a:lstStyle/>
            <a:p>
              <a:r>
                <a:rPr lang="en-US" sz="1400" dirty="0">
                  <a:solidFill>
                    <a:schemeClr val="tx2">
                      <a:lumMod val="75000"/>
                    </a:schemeClr>
                  </a:solidFill>
                  <a:latin typeface="Arial" panose="020B0604020202020204" pitchFamily="34" charset="0"/>
                  <a:cs typeface="Arial" panose="020B0604020202020204" pitchFamily="34" charset="0"/>
                </a:rPr>
                <a:t>The application code is submitted in the source code repository in Azure Repos via GitHub.</a:t>
              </a:r>
              <a:endParaRPr lang="de-DE" sz="1400" dirty="0">
                <a:solidFill>
                  <a:schemeClr val="tx2">
                    <a:lumMod val="75000"/>
                  </a:schemeClr>
                </a:solidFill>
                <a:latin typeface="Arial" panose="020B0604020202020204" pitchFamily="34" charset="0"/>
                <a:cs typeface="Arial" panose="020B0604020202020204" pitchFamily="34" charset="0"/>
              </a:endParaRPr>
            </a:p>
          </p:txBody>
        </p:sp>
        <p:sp>
          <p:nvSpPr>
            <p:cNvPr id="67" name="TextBox 66">
              <a:extLst>
                <a:ext uri="{FF2B5EF4-FFF2-40B4-BE49-F238E27FC236}">
                  <a16:creationId xmlns:a16="http://schemas.microsoft.com/office/drawing/2014/main" id="{37829F3D-5BD4-40B2-9BD5-455F4ECDADF0}"/>
                </a:ext>
              </a:extLst>
            </p:cNvPr>
            <p:cNvSpPr txBox="1"/>
            <p:nvPr/>
          </p:nvSpPr>
          <p:spPr>
            <a:xfrm>
              <a:off x="661526" y="4062539"/>
              <a:ext cx="9435774" cy="307777"/>
            </a:xfrm>
            <a:prstGeom prst="rect">
              <a:avLst/>
            </a:prstGeom>
            <a:noFill/>
          </p:spPr>
          <p:txBody>
            <a:bodyPr wrap="square" rtlCol="0">
              <a:spAutoFit/>
            </a:bodyPr>
            <a:lstStyle/>
            <a:p>
              <a:r>
                <a:rPr lang="en-US" sz="1400" dirty="0">
                  <a:solidFill>
                    <a:schemeClr val="tx2">
                      <a:lumMod val="75000"/>
                    </a:schemeClr>
                  </a:solidFill>
                  <a:latin typeface="Arial" panose="020B0604020202020204" pitchFamily="34" charset="0"/>
                  <a:cs typeface="Arial" panose="020B0604020202020204" pitchFamily="34" charset="0"/>
                </a:rPr>
                <a:t>Continuous integration (CI) triggers the application build process and unit tests with Azure Test Plans.</a:t>
              </a:r>
              <a:endParaRPr lang="de-DE" sz="1400" dirty="0">
                <a:solidFill>
                  <a:schemeClr val="tx2">
                    <a:lumMod val="75000"/>
                  </a:schemeClr>
                </a:solidFill>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63DD593F-8EB1-4CA8-AEA4-1E126F4278CB}"/>
                </a:ext>
              </a:extLst>
            </p:cNvPr>
            <p:cNvSpPr/>
            <p:nvPr/>
          </p:nvSpPr>
          <p:spPr>
            <a:xfrm>
              <a:off x="677144" y="4433702"/>
              <a:ext cx="9359257" cy="523220"/>
            </a:xfrm>
            <a:prstGeom prst="rect">
              <a:avLst/>
            </a:prstGeom>
          </p:spPr>
          <p:txBody>
            <a:bodyPr wrap="square">
              <a:spAutoFit/>
            </a:bodyPr>
            <a:lstStyle/>
            <a:p>
              <a:r>
                <a:rPr lang="en-US" sz="1400" dirty="0">
                  <a:solidFill>
                    <a:schemeClr val="tx2">
                      <a:lumMod val="75000"/>
                    </a:schemeClr>
                  </a:solidFill>
                  <a:latin typeface="Arial" panose="020B0604020202020204" pitchFamily="34" charset="0"/>
                  <a:cs typeface="Arial" panose="020B0604020202020204" pitchFamily="34" charset="0"/>
                </a:rPr>
                <a:t>Continuous deployment (CD) in Azure Pipelines triggers automated deployment of application artifacts with environment-specific configuration values. The artifacts are provided in Azure App Service. </a:t>
              </a:r>
              <a:endParaRPr lang="de-DE" sz="1400" dirty="0">
                <a:solidFill>
                  <a:schemeClr val="tx2">
                    <a:lumMod val="75000"/>
                  </a:schemeClr>
                </a:solidFill>
                <a:latin typeface="Arial" panose="020B0604020202020204" pitchFamily="34" charset="0"/>
                <a:cs typeface="Arial" panose="020B0604020202020204" pitchFamily="34" charset="0"/>
              </a:endParaRPr>
            </a:p>
          </p:txBody>
        </p:sp>
        <p:sp>
          <p:nvSpPr>
            <p:cNvPr id="69" name="Rectangle 68">
              <a:extLst>
                <a:ext uri="{FF2B5EF4-FFF2-40B4-BE49-F238E27FC236}">
                  <a16:creationId xmlns:a16="http://schemas.microsoft.com/office/drawing/2014/main" id="{414ED476-C129-413A-8497-5CE4F6AF30C8}"/>
                </a:ext>
              </a:extLst>
            </p:cNvPr>
            <p:cNvSpPr/>
            <p:nvPr/>
          </p:nvSpPr>
          <p:spPr>
            <a:xfrm>
              <a:off x="695366" y="4996532"/>
              <a:ext cx="9359257" cy="307777"/>
            </a:xfrm>
            <a:prstGeom prst="rect">
              <a:avLst/>
            </a:prstGeom>
          </p:spPr>
          <p:txBody>
            <a:bodyPr wrap="square">
              <a:spAutoFit/>
            </a:bodyPr>
            <a:lstStyle/>
            <a:p>
              <a:r>
                <a:rPr lang="en-US" sz="1400" dirty="0">
                  <a:solidFill>
                    <a:schemeClr val="tx2">
                      <a:lumMod val="75000"/>
                    </a:schemeClr>
                  </a:solidFill>
                  <a:latin typeface="Arial" panose="020B0604020202020204" pitchFamily="34" charset="0"/>
                  <a:cs typeface="Arial" panose="020B0604020202020204" pitchFamily="34" charset="0"/>
                </a:rPr>
                <a:t>Azure Application Insights collects and analyzes health, performance, and usage data.</a:t>
              </a:r>
              <a:endParaRPr lang="de-DE" sz="1400" dirty="0">
                <a:solidFill>
                  <a:schemeClr val="tx2">
                    <a:lumMod val="75000"/>
                  </a:schemeClr>
                </a:solidFill>
              </a:endParaRPr>
            </a:p>
          </p:txBody>
        </p:sp>
        <p:sp>
          <p:nvSpPr>
            <p:cNvPr id="70" name="Rectangle 69">
              <a:extLst>
                <a:ext uri="{FF2B5EF4-FFF2-40B4-BE49-F238E27FC236}">
                  <a16:creationId xmlns:a16="http://schemas.microsoft.com/office/drawing/2014/main" id="{F8CE203E-8F90-4F7F-8985-1F1FCD4E5901}"/>
                </a:ext>
              </a:extLst>
            </p:cNvPr>
            <p:cNvSpPr/>
            <p:nvPr/>
          </p:nvSpPr>
          <p:spPr>
            <a:xfrm>
              <a:off x="685036" y="5408098"/>
              <a:ext cx="9412264" cy="307777"/>
            </a:xfrm>
            <a:prstGeom prst="rect">
              <a:avLst/>
            </a:prstGeom>
          </p:spPr>
          <p:txBody>
            <a:bodyPr wrap="square">
              <a:spAutoFit/>
            </a:bodyPr>
            <a:lstStyle/>
            <a:p>
              <a:r>
                <a:rPr lang="en-US" sz="1400" dirty="0">
                  <a:solidFill>
                    <a:schemeClr val="tx2">
                      <a:lumMod val="75000"/>
                    </a:schemeClr>
                  </a:solidFill>
                  <a:latin typeface="Arial" panose="020B0604020202020204" pitchFamily="34" charset="0"/>
                  <a:cs typeface="Arial" panose="020B0604020202020204" pitchFamily="34" charset="0"/>
                </a:rPr>
                <a:t>Azure DevOps release pipeline which we have created after CI/CD process.</a:t>
              </a:r>
              <a:endParaRPr lang="de-DE" sz="1400" dirty="0">
                <a:solidFill>
                  <a:schemeClr val="tx2">
                    <a:lumMod val="75000"/>
                  </a:schemeClr>
                </a:solidFill>
                <a:latin typeface="Arial" panose="020B0604020202020204" pitchFamily="34" charset="0"/>
                <a:cs typeface="Arial" panose="020B0604020202020204" pitchFamily="34" charset="0"/>
              </a:endParaRPr>
            </a:p>
          </p:txBody>
        </p:sp>
      </p:grpSp>
      <p:sp>
        <p:nvSpPr>
          <p:cNvPr id="74" name="Flowchart: Connector 73">
            <a:extLst>
              <a:ext uri="{FF2B5EF4-FFF2-40B4-BE49-F238E27FC236}">
                <a16:creationId xmlns:a16="http://schemas.microsoft.com/office/drawing/2014/main" id="{DCFC7523-534E-4D9F-93B9-186959D9D4D2}"/>
              </a:ext>
            </a:extLst>
          </p:cNvPr>
          <p:cNvSpPr/>
          <p:nvPr/>
        </p:nvSpPr>
        <p:spPr>
          <a:xfrm>
            <a:off x="1369531" y="3408191"/>
            <a:ext cx="227563" cy="230832"/>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bg1"/>
                </a:solidFill>
              </a:rPr>
              <a:t>1</a:t>
            </a:r>
            <a:endParaRPr lang="de-DE" dirty="0">
              <a:solidFill>
                <a:schemeClr val="bg1"/>
              </a:solidFill>
            </a:endParaRPr>
          </a:p>
        </p:txBody>
      </p:sp>
      <p:sp>
        <p:nvSpPr>
          <p:cNvPr id="77" name="Flowchart: Connector 76">
            <a:extLst>
              <a:ext uri="{FF2B5EF4-FFF2-40B4-BE49-F238E27FC236}">
                <a16:creationId xmlns:a16="http://schemas.microsoft.com/office/drawing/2014/main" id="{99AF325C-54E5-426F-95EF-5373A9B83478}"/>
              </a:ext>
            </a:extLst>
          </p:cNvPr>
          <p:cNvSpPr/>
          <p:nvPr/>
        </p:nvSpPr>
        <p:spPr>
          <a:xfrm>
            <a:off x="1381125" y="4541923"/>
            <a:ext cx="209474" cy="260813"/>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4</a:t>
            </a:r>
            <a:endParaRPr lang="de-DE" dirty="0"/>
          </a:p>
        </p:txBody>
      </p:sp>
      <p:sp>
        <p:nvSpPr>
          <p:cNvPr id="78" name="Flowchart: Connector 77">
            <a:extLst>
              <a:ext uri="{FF2B5EF4-FFF2-40B4-BE49-F238E27FC236}">
                <a16:creationId xmlns:a16="http://schemas.microsoft.com/office/drawing/2014/main" id="{62AA8FE9-2531-4E99-B46D-6D580380C9A6}"/>
              </a:ext>
            </a:extLst>
          </p:cNvPr>
          <p:cNvSpPr/>
          <p:nvPr/>
        </p:nvSpPr>
        <p:spPr>
          <a:xfrm>
            <a:off x="1375661" y="5926700"/>
            <a:ext cx="209474" cy="260813"/>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7</a:t>
            </a:r>
            <a:endParaRPr lang="de-DE" dirty="0"/>
          </a:p>
        </p:txBody>
      </p:sp>
      <p:sp>
        <p:nvSpPr>
          <p:cNvPr id="80" name="Rectangle 79">
            <a:extLst>
              <a:ext uri="{FF2B5EF4-FFF2-40B4-BE49-F238E27FC236}">
                <a16:creationId xmlns:a16="http://schemas.microsoft.com/office/drawing/2014/main" id="{D98BEF13-E486-45AA-9DE4-4251119C106B}"/>
              </a:ext>
            </a:extLst>
          </p:cNvPr>
          <p:cNvSpPr/>
          <p:nvPr/>
        </p:nvSpPr>
        <p:spPr>
          <a:xfrm>
            <a:off x="1645298" y="5926700"/>
            <a:ext cx="9412264" cy="307777"/>
          </a:xfrm>
          <a:prstGeom prst="rect">
            <a:avLst/>
          </a:prstGeom>
        </p:spPr>
        <p:txBody>
          <a:bodyPr wrap="square">
            <a:spAutoFit/>
          </a:bodyPr>
          <a:lstStyle/>
          <a:p>
            <a:r>
              <a:rPr lang="en-US" sz="1400" dirty="0">
                <a:solidFill>
                  <a:schemeClr val="tx2">
                    <a:lumMod val="75000"/>
                  </a:schemeClr>
                </a:solidFill>
                <a:latin typeface="Arial" panose="020B0604020202020204" pitchFamily="34" charset="0"/>
                <a:cs typeface="Arial" panose="020B0604020202020204" pitchFamily="34" charset="0"/>
              </a:rPr>
              <a:t>Finally, we deploy our web service to Azure cloud after release the pipelines</a:t>
            </a:r>
            <a:endParaRPr lang="de-DE" sz="1400" dirty="0">
              <a:solidFill>
                <a:schemeClr val="tx2">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1478007"/>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1994</TotalTime>
  <Words>776</Words>
  <Application>Microsoft Office PowerPoint</Application>
  <PresentationFormat>Widescreen</PresentationFormat>
  <Paragraphs>112</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inter-regular</vt:lpstr>
      <vt:lpstr>Tw Cen MT</vt:lpstr>
      <vt:lpstr>Wingdings</vt:lpstr>
      <vt:lpstr>Circuit</vt:lpstr>
      <vt:lpstr>Covid-19 clearance web service using Microsoft azure </vt:lpstr>
      <vt:lpstr>content</vt:lpstr>
      <vt:lpstr>introduction</vt:lpstr>
      <vt:lpstr>Azure Cloud and Applications</vt:lpstr>
      <vt:lpstr>Azure Cloud architecture</vt:lpstr>
      <vt:lpstr>What is devops?</vt:lpstr>
      <vt:lpstr>DEVOPS Lifecycle</vt:lpstr>
      <vt:lpstr>Azure devops</vt:lpstr>
      <vt:lpstr>SYSTEM ARCHITECTURE</vt:lpstr>
      <vt:lpstr>Covid-19 clearance web app </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 clearance </dc:title>
  <dc:creator>darshan bapodariya</dc:creator>
  <cp:lastModifiedBy>Priyank Dudhat</cp:lastModifiedBy>
  <cp:revision>69</cp:revision>
  <dcterms:created xsi:type="dcterms:W3CDTF">2021-07-07T22:24:02Z</dcterms:created>
  <dcterms:modified xsi:type="dcterms:W3CDTF">2021-07-12T13:15:32Z</dcterms:modified>
</cp:coreProperties>
</file>